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33" r:id="rId2"/>
    <p:sldMasterId id="2147483737" r:id="rId3"/>
    <p:sldMasterId id="2147483747" r:id="rId4"/>
    <p:sldMasterId id="2147483753" r:id="rId5"/>
    <p:sldMasterId id="2147483759" r:id="rId6"/>
    <p:sldMasterId id="2147483763" r:id="rId7"/>
    <p:sldMasterId id="2147483812" r:id="rId8"/>
    <p:sldMasterId id="2147483816" r:id="rId9"/>
    <p:sldMasterId id="2147483818" r:id="rId10"/>
    <p:sldMasterId id="2147483834" r:id="rId11"/>
    <p:sldMasterId id="2147483850" r:id="rId12"/>
    <p:sldMasterId id="2147483856" r:id="rId13"/>
    <p:sldMasterId id="2147483858" r:id="rId14"/>
    <p:sldMasterId id="2147483862" r:id="rId15"/>
    <p:sldMasterId id="2147483864" r:id="rId16"/>
    <p:sldMasterId id="2147483891" r:id="rId17"/>
  </p:sldMasterIdLst>
  <p:notesMasterIdLst>
    <p:notesMasterId r:id="rId71"/>
  </p:notesMasterIdLst>
  <p:sldIdLst>
    <p:sldId id="920" r:id="rId18"/>
    <p:sldId id="875" r:id="rId19"/>
    <p:sldId id="938" r:id="rId20"/>
    <p:sldId id="868" r:id="rId21"/>
    <p:sldId id="919" r:id="rId22"/>
    <p:sldId id="943" r:id="rId23"/>
    <p:sldId id="933" r:id="rId24"/>
    <p:sldId id="921" r:id="rId25"/>
    <p:sldId id="659" r:id="rId26"/>
    <p:sldId id="824" r:id="rId27"/>
    <p:sldId id="922" r:id="rId28"/>
    <p:sldId id="827" r:id="rId29"/>
    <p:sldId id="699" r:id="rId30"/>
    <p:sldId id="929" r:id="rId31"/>
    <p:sldId id="923" r:id="rId32"/>
    <p:sldId id="937" r:id="rId33"/>
    <p:sldId id="722" r:id="rId34"/>
    <p:sldId id="723" r:id="rId35"/>
    <p:sldId id="828" r:id="rId36"/>
    <p:sldId id="878" r:id="rId37"/>
    <p:sldId id="829" r:id="rId38"/>
    <p:sldId id="826" r:id="rId39"/>
    <p:sldId id="656" r:id="rId40"/>
    <p:sldId id="825" r:id="rId41"/>
    <p:sldId id="700" r:id="rId42"/>
    <p:sldId id="877" r:id="rId43"/>
    <p:sldId id="838" r:id="rId44"/>
    <p:sldId id="718" r:id="rId45"/>
    <p:sldId id="831" r:id="rId46"/>
    <p:sldId id="916" r:id="rId47"/>
    <p:sldId id="885" r:id="rId48"/>
    <p:sldId id="882" r:id="rId49"/>
    <p:sldId id="886" r:id="rId50"/>
    <p:sldId id="917" r:id="rId51"/>
    <p:sldId id="725" r:id="rId52"/>
    <p:sldId id="944" r:id="rId53"/>
    <p:sldId id="932" r:id="rId54"/>
    <p:sldId id="884" r:id="rId55"/>
    <p:sldId id="918" r:id="rId56"/>
    <p:sldId id="883" r:id="rId57"/>
    <p:sldId id="946" r:id="rId58"/>
    <p:sldId id="945" r:id="rId59"/>
    <p:sldId id="942" r:id="rId60"/>
    <p:sldId id="947" r:id="rId61"/>
    <p:sldId id="939" r:id="rId62"/>
    <p:sldId id="940" r:id="rId63"/>
    <p:sldId id="941" r:id="rId64"/>
    <p:sldId id="708" r:id="rId65"/>
    <p:sldId id="931" r:id="rId66"/>
    <p:sldId id="651" r:id="rId67"/>
    <p:sldId id="925" r:id="rId68"/>
    <p:sldId id="876" r:id="rId69"/>
    <p:sldId id="879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9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78B07-A00F-40B7-9C43-7BF737A5AC05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33E17-031E-406E-A8E0-5A8602CBAA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8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333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E17-031E-406E-A8E0-5A8602CBAA0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94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/>
              <a:pPr/>
              <a:t>12</a:t>
            </a:fld>
            <a:endParaRPr 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3843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8305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1772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720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720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1402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4374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581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767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3410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6506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113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990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8006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7765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/>
              <a:pPr/>
              <a:t>26</a:t>
            </a:fld>
            <a:endParaRPr 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9662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/>
              <a:pPr/>
              <a:t>27</a:t>
            </a:fld>
            <a:endParaRPr 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9174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0309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3D928A-83A9-478E-870D-EC33B589105C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29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02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889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4352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/>
              <a:pPr/>
              <a:t>31</a:t>
            </a:fld>
            <a:endParaRPr 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41209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63434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20511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/>
              <a:pPr/>
              <a:t>34</a:t>
            </a:fld>
            <a:endParaRPr 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34995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2701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27010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14810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0683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/>
              <a:pPr/>
              <a:t>39</a:t>
            </a:fld>
            <a:endParaRPr 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33466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250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793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25052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25052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43529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3E17-031E-406E-A8E0-5A8602CBAA0C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948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B1A9D-E2EA-420D-BB86-D53DF9570976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227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B1A9D-E2EA-420D-BB86-D53DF9570976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227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B1A9D-E2EA-420D-BB86-D53DF9570976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227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18314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562237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730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51919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76458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8688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B1A9D-E2EA-420D-BB86-D53DF9570976}" type="slidenum">
              <a:rPr lang="en-US">
                <a:solidFill>
                  <a:srgbClr val="000000"/>
                </a:solidFill>
              </a:rPr>
              <a:pPr/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72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B1A9D-E2EA-420D-BB86-D53DF9570976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72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B1A9D-E2EA-420D-BB86-D53DF9570976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22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8165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CDD754-663F-4A30-9759-9BAAC4B091E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82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0ED515D9-3A58-460E-AC0C-7420AA7BF54F}" type="datetimeFigureOut">
              <a:rPr lang="en-US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E67E1438-47B0-4992-9EF3-6B39763DB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156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6C8BBBC-B55A-4701-A80F-BCA04329B4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009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6C8BBBC-B55A-4701-A80F-BCA04329B4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7642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6C8BBBC-B55A-4701-A80F-BCA04329B4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823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6C8BBBC-B55A-4701-A80F-BCA04329B4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2938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6C8BBBC-B55A-4701-A80F-BCA04329B4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826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6C8BBBC-B55A-4701-A80F-BCA04329B4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982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C816E-C6D0-48FC-B9BF-292BC8D93E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0856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6C8BBBC-B55A-4701-A80F-BCA04329B4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8599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6C8BBBC-B55A-4701-A80F-BCA04329B4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5797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6C8BBBC-B55A-4701-A80F-BCA04329B4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3363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6C8BBBC-B55A-4701-A80F-BCA04329B4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1285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6C8BBBC-B55A-4701-A80F-BCA04329B4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518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6C8BBBC-B55A-4701-A80F-BCA04329B4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2000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C3BD7-AB8F-4C6D-B91B-135404490F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6061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6C8BBBC-B55A-4701-A80F-BCA04329B4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5479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63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06C8BBBC-B55A-4701-A80F-BCA04329B4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4871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90EB38-BF6A-4257-944E-85ADE4A23D32}" type="datetimeFigureOut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8/23/2015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014202-D51F-4844-B98C-9964562CA2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322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fld id="{427B2CCC-1312-4FCE-8B72-F0869D0663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852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fld id="{427B2CCC-1312-4FCE-8B72-F0869D0663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317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5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fld id="{427B2CCC-1312-4FCE-8B72-F0869D0663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125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fld id="{427B2CCC-1312-4FCE-8B72-F0869D0663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149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fld id="{427B2CCC-1312-4FCE-8B72-F0869D0663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908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9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fld id="{427B2CCC-1312-4FCE-8B72-F0869D0663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891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3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A51D3EE-781E-4832-A410-EE0A4A8CB1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824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fld id="{427B2CCC-1312-4FCE-8B72-F0869D0663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154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2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fld id="{427B2CCC-1312-4FCE-8B72-F0869D0663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244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fld id="{427B2CCC-1312-4FCE-8B72-F0869D0663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29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fld id="{427B2CCC-1312-4FCE-8B72-F0869D0663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370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fld id="{427B2CCC-1312-4FCE-8B72-F0869D0663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578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fld id="{427B2CCC-1312-4FCE-8B72-F0869D0663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577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DF0003-72ED-497C-B0C7-2FEF76C4718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6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fld id="{427B2CCC-1312-4FCE-8B72-F0869D0663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75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32" name="Freeform 3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3" name="Freeform 14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6" name="Oval 17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9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fld id="{427B2CCC-1312-4FCE-8B72-F0869D0663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891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sz="4000" b="1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r>
              <a:rPr lang="en-US" sz="2400" b="1" dirty="0" smtClean="0"/>
              <a:t> </a:t>
            </a:r>
            <a:endParaRPr lang="en-US" sz="2400" b="1" dirty="0"/>
          </a:p>
          <a:p>
            <a:pPr marL="609600" indent="-609600"/>
            <a:endParaRPr lang="en-US" sz="4400" dirty="0" smtClean="0"/>
          </a:p>
          <a:p>
            <a:pPr marL="609600" indent="-609600"/>
            <a:endParaRPr lang="en-US" sz="4400" dirty="0"/>
          </a:p>
          <a:p>
            <a:pPr marL="609600" indent="-609600"/>
            <a:endParaRPr lang="en-US" sz="4400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15700354-close-up-of-doctor-s-hands-making-heart-shape-isolated-on-white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14600"/>
            <a:ext cx="2560320" cy="17526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943600" y="2133600"/>
            <a:ext cx="26670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#3</a:t>
            </a:r>
            <a:r>
              <a:rPr lang="zh-TW" altLang="en-US" sz="2800" b="1" dirty="0" smtClean="0"/>
              <a:t>病</a:t>
            </a:r>
            <a:r>
              <a:rPr lang="zh-TW" altLang="en-US" sz="2800" b="1" dirty="0"/>
              <a:t>人的關懷</a:t>
            </a:r>
            <a:r>
              <a:rPr lang="en-US" sz="2800" b="1" dirty="0"/>
              <a:t>(II)</a:t>
            </a:r>
            <a:r>
              <a:rPr lang="zh-TW" altLang="en-US" sz="2800" b="1" dirty="0"/>
              <a:t>探討病原</a:t>
            </a:r>
            <a:r>
              <a:rPr lang="en-US" sz="2800" b="1" dirty="0"/>
              <a:t>與</a:t>
            </a:r>
            <a:r>
              <a:rPr lang="zh-TW" altLang="en-US" sz="2800" b="1" dirty="0"/>
              <a:t>治療線</a:t>
            </a:r>
            <a:r>
              <a:rPr lang="en-US" sz="2800" b="1" dirty="0"/>
              <a:t>:</a:t>
            </a:r>
            <a:r>
              <a:rPr lang="zh-TW" altLang="en-US" sz="2800" b="1" dirty="0"/>
              <a:t>從醫學論</a:t>
            </a:r>
            <a:r>
              <a:rPr lang="en-US" altLang="zh-TW" sz="2800" b="1" dirty="0"/>
              <a:t> </a:t>
            </a:r>
            <a:r>
              <a:rPr lang="zh-TW" altLang="en-US" sz="2800" b="1" dirty="0"/>
              <a:t>到神學論 </a:t>
            </a:r>
            <a:r>
              <a:rPr lang="en-US" altLang="zh-TW" sz="2800" b="1" dirty="0">
                <a:solidFill>
                  <a:srgbClr val="FFFF00"/>
                </a:solidFill>
              </a:rPr>
              <a:t>: (</a:t>
            </a:r>
            <a:r>
              <a:rPr lang="en-US" sz="2800" b="1" dirty="0" err="1">
                <a:solidFill>
                  <a:srgbClr val="FFFF00"/>
                </a:solidFill>
              </a:rPr>
              <a:t>肉體</a:t>
            </a:r>
            <a:r>
              <a:rPr lang="zh-TW" altLang="en-US" sz="2800" b="1" dirty="0">
                <a:solidFill>
                  <a:srgbClr val="FFFF00"/>
                </a:solidFill>
              </a:rPr>
              <a:t>的關懷</a:t>
            </a:r>
            <a:r>
              <a:rPr lang="en-US" altLang="zh-TW" sz="2800" b="1" dirty="0">
                <a:solidFill>
                  <a:srgbClr val="FFFF00"/>
                </a:solidFill>
              </a:rPr>
              <a:t>- </a:t>
            </a:r>
            <a:r>
              <a:rPr lang="en-US" sz="2800" b="1" dirty="0" err="1">
                <a:solidFill>
                  <a:srgbClr val="FFFF00"/>
                </a:solidFill>
              </a:rPr>
              <a:t>肉體</a:t>
            </a:r>
            <a:r>
              <a:rPr lang="zh-TW" altLang="en-US" sz="2800" b="1" dirty="0">
                <a:solidFill>
                  <a:srgbClr val="FFFF00"/>
                </a:solidFill>
              </a:rPr>
              <a:t>的醫治 </a:t>
            </a:r>
            <a:r>
              <a:rPr lang="en-US" altLang="zh-TW" sz="2800" b="1" dirty="0">
                <a:solidFill>
                  <a:srgbClr val="FFFF00"/>
                </a:solidFill>
              </a:rPr>
              <a:t>).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724400"/>
            <a:ext cx="259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FF"/>
                </a:solidFill>
              </a:rPr>
              <a:t>病人的關懷</a:t>
            </a:r>
            <a:r>
              <a:rPr lang="en-US" sz="2800" b="1" dirty="0" smtClean="0">
                <a:solidFill>
                  <a:srgbClr val="FFFFFF"/>
                </a:solidFill>
              </a:rPr>
              <a:t> (II)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295400"/>
            <a:ext cx="2133600" cy="76200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mtClean="0">
                <a:solidFill>
                  <a:srgbClr val="FFFFFF"/>
                </a:solidFill>
              </a:rPr>
              <a:t>創</a:t>
            </a:r>
            <a:r>
              <a:rPr lang="zh-TW" altLang="en-US" sz="3200" b="1" dirty="0" smtClean="0">
                <a:solidFill>
                  <a:srgbClr val="FFFFFF"/>
                </a:solidFill>
              </a:rPr>
              <a:t>造</a:t>
            </a:r>
            <a:r>
              <a:rPr lang="ja-JP" altLang="en-US" sz="3200" smtClean="0">
                <a:solidFill>
                  <a:srgbClr val="FFFFFF"/>
                </a:solidFill>
              </a:rPr>
              <a:t>律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1219200"/>
            <a:ext cx="2286000" cy="83820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mtClean="0">
                <a:solidFill>
                  <a:srgbClr val="FFFFFF"/>
                </a:solidFill>
              </a:rPr>
              <a:t>非常奧秘</a:t>
            </a:r>
            <a:r>
              <a:rPr lang="en-US" altLang="ja-JP" sz="3200" dirty="0" smtClean="0">
                <a:solidFill>
                  <a:srgbClr val="FFFFFF"/>
                </a:solidFill>
              </a:rPr>
              <a:t>!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57600" y="1600200"/>
            <a:ext cx="1828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19200" y="5410200"/>
            <a:ext cx="1752600" cy="9906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醫學</a:t>
            </a:r>
            <a:r>
              <a:rPr lang="en-US" sz="2400" b="1" dirty="0" smtClean="0">
                <a:solidFill>
                  <a:srgbClr val="FFFFFF"/>
                </a:solidFill>
              </a:rPr>
              <a:t> 界</a:t>
            </a:r>
          </a:p>
          <a:p>
            <a:pPr algn="ctr"/>
            <a:r>
              <a:rPr lang="zh-TW" altLang="en-US" sz="2400" b="1" dirty="0" smtClean="0">
                <a:solidFill>
                  <a:srgbClr val="FFFFFF"/>
                </a:solidFill>
              </a:rPr>
              <a:t>生</a:t>
            </a:r>
            <a:r>
              <a:rPr lang="ja-JP" altLang="en-US" sz="2400" b="1" smtClean="0">
                <a:solidFill>
                  <a:srgbClr val="FFFFFF"/>
                </a:solidFill>
              </a:rPr>
              <a:t>命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6000" y="5410200"/>
            <a:ext cx="1828800" cy="9906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FF"/>
                </a:solidFill>
              </a:rPr>
              <a:t>神學</a:t>
            </a:r>
            <a:r>
              <a:rPr lang="en-US" altLang="zh-TW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界</a:t>
            </a:r>
          </a:p>
          <a:p>
            <a:pPr algn="ctr"/>
            <a:r>
              <a:rPr lang="zh-TW" altLang="en-US" sz="2400" b="1" dirty="0" smtClean="0">
                <a:solidFill>
                  <a:srgbClr val="FFFFFF"/>
                </a:solidFill>
              </a:rPr>
              <a:t>靈</a:t>
            </a:r>
            <a:r>
              <a:rPr lang="ja-JP" altLang="en-US" sz="2400" b="1" smtClean="0">
                <a:solidFill>
                  <a:srgbClr val="FFFFFF"/>
                </a:solidFill>
              </a:rPr>
              <a:t>命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5181600"/>
            <a:ext cx="8691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FFFF"/>
                </a:solidFill>
              </a:rPr>
              <a:t>+</a:t>
            </a:r>
            <a:endParaRPr lang="en-US" sz="8800" dirty="0">
              <a:solidFill>
                <a:srgbClr val="FFFFFF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3429000" y="2514600"/>
            <a:ext cx="2514600" cy="2665750"/>
          </a:xfrm>
          <a:prstGeom prst="irregularSeal1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</a:rPr>
              <a:t>醫治與信</a:t>
            </a:r>
            <a:r>
              <a:rPr lang="zh-TW" altLang="en-US" sz="2800" b="1" dirty="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仰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35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sz="3600" dirty="0" smtClean="0"/>
              <a:t>約翰福音 </a:t>
            </a:r>
            <a:r>
              <a:rPr lang="en-US" sz="3600" dirty="0">
                <a:effectLst/>
              </a:rPr>
              <a:t>5:14 </a:t>
            </a:r>
            <a:r>
              <a:rPr lang="zh-TW" altLang="en-US" sz="3600" dirty="0">
                <a:effectLst/>
              </a:rPr>
              <a:t>後來耶穌在殿裡遇見他、對他說、你已經痊愈了．</a:t>
            </a:r>
            <a:r>
              <a:rPr lang="zh-TW" altLang="en-US" sz="3600" dirty="0">
                <a:solidFill>
                  <a:srgbClr val="FFFF00"/>
                </a:solidFill>
                <a:effectLst/>
              </a:rPr>
              <a:t>不要再犯罪</a:t>
            </a:r>
            <a:r>
              <a:rPr lang="zh-TW" altLang="en-US" sz="3600" dirty="0">
                <a:effectLst/>
              </a:rPr>
              <a:t>、</a:t>
            </a:r>
            <a:r>
              <a:rPr lang="zh-TW" altLang="en-US" sz="3600" dirty="0">
                <a:solidFill>
                  <a:schemeClr val="tx2"/>
                </a:solidFill>
                <a:effectLst/>
              </a:rPr>
              <a:t>恐怕你遭遇的更加利害</a:t>
            </a:r>
            <a:r>
              <a:rPr lang="zh-TW" altLang="en-US" sz="3600" dirty="0">
                <a:effectLst/>
              </a:rPr>
              <a:t>。</a:t>
            </a:r>
            <a:endParaRPr lang="en-US" sz="3600" dirty="0">
              <a:effectLst/>
            </a:endParaRPr>
          </a:p>
          <a:p>
            <a:pPr algn="l"/>
            <a:r>
              <a:rPr lang="en-US" sz="2800" b="1" dirty="0" smtClean="0">
                <a:solidFill>
                  <a:srgbClr val="00FFFF"/>
                </a:solidFill>
                <a:effectLst/>
              </a:rPr>
              <a:t>5:14</a:t>
            </a:r>
            <a:r>
              <a:rPr lang="en-US" sz="2800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sz="2800" dirty="0">
                <a:solidFill>
                  <a:srgbClr val="00FFFF"/>
                </a:solidFill>
                <a:effectLst/>
              </a:rPr>
              <a:t>.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Āu-lâi</a:t>
            </a:r>
            <a:r>
              <a:rPr lang="en-US" sz="2800" dirty="0">
                <a:solidFill>
                  <a:srgbClr val="00FF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Iâ</a:t>
            </a:r>
            <a:r>
              <a:rPr lang="en-US" sz="2800" dirty="0">
                <a:solidFill>
                  <a:srgbClr val="00FFFF"/>
                </a:solidFill>
                <a:effectLst/>
              </a:rPr>
              <a:t>-so͘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tī</a:t>
            </a:r>
            <a:r>
              <a:rPr lang="en-US" sz="2800" dirty="0">
                <a:solidFill>
                  <a:srgbClr val="00FF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tiān-ni̍h</a:t>
            </a:r>
            <a:r>
              <a:rPr lang="en-US" sz="2800" dirty="0">
                <a:solidFill>
                  <a:srgbClr val="00FF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tú-tio̍h</a:t>
            </a:r>
            <a:r>
              <a:rPr lang="en-US" sz="2800" dirty="0">
                <a:solidFill>
                  <a:srgbClr val="00FF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i</a:t>
            </a:r>
            <a:r>
              <a:rPr lang="en-US" sz="2800" dirty="0">
                <a:solidFill>
                  <a:srgbClr val="00FFFF"/>
                </a:solidFill>
                <a:effectLst/>
              </a:rPr>
              <a:t>,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chiū</a:t>
            </a:r>
            <a:r>
              <a:rPr lang="en-US" sz="2800" dirty="0">
                <a:solidFill>
                  <a:srgbClr val="00FF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kā</a:t>
            </a:r>
            <a:r>
              <a:rPr lang="en-US" sz="2800" dirty="0">
                <a:solidFill>
                  <a:srgbClr val="00FF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i</a:t>
            </a:r>
            <a:r>
              <a:rPr lang="en-US" sz="2800" dirty="0">
                <a:solidFill>
                  <a:srgbClr val="00FF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kóng</a:t>
            </a:r>
            <a:r>
              <a:rPr lang="en-US" sz="2800" dirty="0">
                <a:solidFill>
                  <a:srgbClr val="00FFFF"/>
                </a:solidFill>
                <a:effectLst/>
              </a:rPr>
              <a:t>,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Lí</a:t>
            </a:r>
            <a:r>
              <a:rPr lang="en-US" sz="2800" dirty="0">
                <a:solidFill>
                  <a:srgbClr val="00FFFF"/>
                </a:solidFill>
                <a:effectLst/>
              </a:rPr>
              <a:t> í-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keng</a:t>
            </a:r>
            <a:r>
              <a:rPr lang="en-US" sz="2800" dirty="0">
                <a:solidFill>
                  <a:srgbClr val="00FF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tit-tio̍h</a:t>
            </a:r>
            <a:r>
              <a:rPr lang="en-US" sz="2800" dirty="0">
                <a:solidFill>
                  <a:srgbClr val="00FF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hó</a:t>
            </a:r>
            <a:r>
              <a:rPr lang="en-US" sz="2800" dirty="0">
                <a:solidFill>
                  <a:srgbClr val="00FFFF"/>
                </a:solidFill>
                <a:effectLst/>
              </a:rPr>
              <a:t>;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bo̍h-tit</a:t>
            </a:r>
            <a:r>
              <a:rPr lang="en-US" sz="2800" dirty="0">
                <a:solidFill>
                  <a:srgbClr val="00FF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koh</a:t>
            </a:r>
            <a:r>
              <a:rPr lang="en-US" sz="2800" dirty="0">
                <a:solidFill>
                  <a:srgbClr val="00FFFF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hōan-chōe</a:t>
            </a:r>
            <a:r>
              <a:rPr lang="en-US" sz="2800" dirty="0">
                <a:solidFill>
                  <a:srgbClr val="00FFFF"/>
                </a:solidFill>
                <a:effectLst/>
              </a:rPr>
              <a:t>, </a:t>
            </a:r>
            <a:r>
              <a:rPr lang="en-US" sz="2800" dirty="0" err="1">
                <a:solidFill>
                  <a:srgbClr val="00FFFF"/>
                </a:solidFill>
                <a:effectLst/>
              </a:rPr>
              <a:t>kia</a:t>
            </a:r>
            <a:r>
              <a:rPr lang="en-US" sz="2800" dirty="0">
                <a:solidFill>
                  <a:srgbClr val="00FFFF"/>
                </a:solidFill>
                <a:effectLst/>
              </a:rPr>
              <a:t>ⁿ-liáu lí tú-tio̍h koh khah chhám.</a:t>
            </a:r>
            <a:br>
              <a:rPr lang="en-US" sz="2800" dirty="0">
                <a:solidFill>
                  <a:srgbClr val="00FFFF"/>
                </a:solidFill>
                <a:effectLst/>
              </a:rPr>
            </a:b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160" y="4236308"/>
            <a:ext cx="1202709" cy="7464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FFFF"/>
                </a:solidFill>
              </a:rPr>
              <a:t>病</a:t>
            </a:r>
            <a:r>
              <a:rPr lang="zh-TW" altLang="en-US" sz="3200" dirty="0" smtClean="0">
                <a:solidFill>
                  <a:srgbClr val="FFFFFF"/>
                </a:solidFill>
              </a:rPr>
              <a:t>原</a:t>
            </a:r>
            <a:r>
              <a:rPr lang="ja-JP" altLang="en-US" sz="3200" dirty="0" smtClean="0">
                <a:solidFill>
                  <a:srgbClr val="FFFFFF"/>
                </a:solidFill>
              </a:rPr>
              <a:t>  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792974" y="4572000"/>
            <a:ext cx="721626" cy="363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642430" y="4194243"/>
            <a:ext cx="1165414" cy="7555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犯罪</a:t>
            </a:r>
            <a:endParaRPr lang="en-US" sz="3200" dirty="0"/>
          </a:p>
        </p:txBody>
      </p:sp>
      <p:sp>
        <p:nvSpPr>
          <p:cNvPr id="6" name="Explosion 1 5"/>
          <p:cNvSpPr/>
          <p:nvPr/>
        </p:nvSpPr>
        <p:spPr>
          <a:xfrm>
            <a:off x="392942" y="5088801"/>
            <a:ext cx="2514600" cy="1553755"/>
          </a:xfrm>
          <a:prstGeom prst="irregularSeal1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病再</a:t>
            </a:r>
            <a:endParaRPr lang="en-US" altLang="ja-JP" sz="2400" b="1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發生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 </a:t>
            </a:r>
            <a:r>
              <a:rPr lang="en-US" altLang="ja-JP" sz="2400" dirty="0" smtClean="0"/>
              <a:t> 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598065" y="4516932"/>
            <a:ext cx="640935" cy="102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220160" y="4038600"/>
            <a:ext cx="1279699" cy="10502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FFFF00"/>
                </a:solidFill>
              </a:rPr>
              <a:t>病</a:t>
            </a:r>
            <a:endParaRPr lang="en-US" sz="3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134100" y="5978503"/>
            <a:ext cx="8001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62400" y="5562600"/>
            <a:ext cx="1943100" cy="8295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</a:rPr>
              <a:t>再犯罪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136142" y="5978503"/>
            <a:ext cx="52145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162800" y="5475180"/>
            <a:ext cx="1066800" cy="10043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2"/>
                </a:solidFill>
              </a:rPr>
              <a:t>醫治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84373" y="4038600"/>
            <a:ext cx="1255604" cy="755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 smtClean="0">
                <a:solidFill>
                  <a:srgbClr val="FFFF00"/>
                </a:solidFill>
              </a:rPr>
              <a:t>  悔</a:t>
            </a:r>
            <a:r>
              <a:rPr lang="ja-JP" altLang="en-US" sz="2800" b="1" dirty="0">
                <a:solidFill>
                  <a:srgbClr val="FFFF00"/>
                </a:solidFill>
              </a:rPr>
              <a:t>改</a:t>
            </a:r>
            <a:endParaRPr lang="en-US" sz="2800" dirty="0">
              <a:solidFill>
                <a:srgbClr val="FFFF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114800" y="4571999"/>
            <a:ext cx="8136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8001000" y="4949756"/>
            <a:ext cx="152400" cy="3755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361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solidFill>
            <a:srgbClr val="0070C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3200" b="1" dirty="0" smtClean="0">
                <a:solidFill>
                  <a:schemeClr val="bg1"/>
                </a:solidFill>
              </a:rPr>
              <a:t>台福基督教會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總會</a:t>
            </a:r>
            <a:r>
              <a:rPr lang="en-US" sz="3200" b="1" dirty="0" smtClean="0">
                <a:solidFill>
                  <a:schemeClr val="bg1"/>
                </a:solidFill>
              </a:rPr>
              <a:t>2015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主題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:</a:t>
            </a:r>
            <a:r>
              <a:rPr lang="ja-JP" altLang="en-US" sz="3200" dirty="0" smtClean="0">
                <a:solidFill>
                  <a:srgbClr val="FFFF00"/>
                </a:solidFill>
              </a:rPr>
              <a:t>同享同擔，</a:t>
            </a:r>
            <a:r>
              <a:rPr lang="zh-TW" altLang="en-US" sz="3200" b="1" dirty="0">
                <a:solidFill>
                  <a:srgbClr val="FFFF00"/>
                </a:solidFill>
              </a:rPr>
              <a:t>與主</a:t>
            </a:r>
            <a:r>
              <a:rPr lang="ja-JP" altLang="en-US" sz="3200" dirty="0" smtClean="0">
                <a:solidFill>
                  <a:srgbClr val="FFFF00"/>
                </a:solidFill>
              </a:rPr>
              <a:t>同行 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  <a:solidFill>
            <a:schemeClr val="accent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en-US" altLang="zh-TW" sz="4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</a:rPr>
              <a:t> </a:t>
            </a:r>
            <a:endParaRPr lang="ja-JP" altLang="en-US" sz="3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ja-JP" sz="6000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US" sz="5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3429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066800"/>
            <a:ext cx="7620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prstClr val="white"/>
                </a:solidFill>
              </a:rPr>
              <a:t>台福基督教會</a:t>
            </a:r>
            <a:r>
              <a:rPr lang="zh-CN" altLang="en-US" sz="3600" dirty="0" smtClean="0">
                <a:solidFill>
                  <a:prstClr val="white"/>
                </a:solidFill>
              </a:rPr>
              <a:t>總會</a:t>
            </a:r>
            <a:r>
              <a:rPr lang="en-US" altLang="zh-CN" sz="3600" dirty="0" smtClean="0">
                <a:solidFill>
                  <a:prstClr val="white"/>
                </a:solidFill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</a:rPr>
              <a:t>2015</a:t>
            </a:r>
            <a:r>
              <a:rPr lang="en-US" altLang="zh-TW" sz="3600" b="1" dirty="0" smtClean="0">
                <a:solidFill>
                  <a:prstClr val="white"/>
                </a:solidFill>
              </a:rPr>
              <a:t>: </a:t>
            </a:r>
            <a:r>
              <a:rPr lang="ja-JP" altLang="en-US" sz="3600" smtClean="0">
                <a:solidFill>
                  <a:srgbClr val="FFFF00"/>
                </a:solidFill>
              </a:rPr>
              <a:t>關懷年</a:t>
            </a:r>
            <a:r>
              <a:rPr lang="en-US" altLang="ja-JP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5" name="Smiley Face 14"/>
          <p:cNvSpPr/>
          <p:nvPr/>
        </p:nvSpPr>
        <p:spPr>
          <a:xfrm>
            <a:off x="304800" y="2133600"/>
            <a:ext cx="1905000" cy="1752600"/>
          </a:xfrm>
          <a:prstGeom prst="smileyFac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b="1" dirty="0" smtClean="0">
              <a:solidFill>
                <a:prstClr val="white"/>
              </a:solidFill>
            </a:endParaRPr>
          </a:p>
          <a:p>
            <a:pPr algn="ctr"/>
            <a:r>
              <a:rPr lang="zh-TW" altLang="en-US" sz="2800" b="1" dirty="0" smtClean="0">
                <a:solidFill>
                  <a:srgbClr val="FFFF00"/>
                </a:solidFill>
              </a:rPr>
              <a:t>人</a:t>
            </a:r>
            <a:r>
              <a:rPr lang="en-US" altLang="zh-TW" sz="2800" dirty="0" smtClean="0">
                <a:solidFill>
                  <a:prstClr val="white"/>
                </a:solidFill>
              </a:rPr>
              <a:t>:</a:t>
            </a:r>
            <a:r>
              <a:rPr lang="ja-JP" altLang="en-US" sz="2800" b="1" smtClean="0">
                <a:solidFill>
                  <a:prstClr val="white"/>
                </a:solidFill>
              </a:rPr>
              <a:t>強</a:t>
            </a:r>
            <a:r>
              <a:rPr lang="zh-TW" altLang="en-US" sz="2800" b="1" dirty="0" smtClean="0">
                <a:solidFill>
                  <a:prstClr val="white"/>
                </a:solidFill>
                <a:latin typeface="Courier New" pitchFamily="49" charset="0"/>
                <a:ea typeface="MingLiU" pitchFamily="49" charset="-120"/>
              </a:rPr>
              <a:t>者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4572000" y="2362200"/>
            <a:ext cx="1524000" cy="1447800"/>
          </a:xfrm>
          <a:prstGeom prst="smileyFac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400" b="1" dirty="0" smtClean="0">
              <a:solidFill>
                <a:prstClr val="white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rgbClr val="FFFF00"/>
                </a:solidFill>
              </a:rPr>
              <a:t>人</a:t>
            </a:r>
            <a:r>
              <a:rPr lang="en-US" altLang="zh-TW" sz="2000" b="1" dirty="0" smtClean="0">
                <a:solidFill>
                  <a:srgbClr val="FFFF00"/>
                </a:solidFill>
              </a:rPr>
              <a:t>:</a:t>
            </a:r>
            <a:r>
              <a:rPr lang="en-US" altLang="zh-TW" sz="2000" b="1" dirty="0" smtClean="0">
                <a:solidFill>
                  <a:prstClr val="white"/>
                </a:solidFill>
              </a:rPr>
              <a:t> </a:t>
            </a:r>
            <a:r>
              <a:rPr lang="ja-JP" altLang="en-US" sz="2000" b="1" smtClean="0">
                <a:solidFill>
                  <a:prstClr val="white"/>
                </a:solidFill>
              </a:rPr>
              <a:t>弱</a:t>
            </a:r>
            <a:r>
              <a:rPr lang="zh-TW" altLang="en-US" sz="2000" b="1" dirty="0" smtClean="0">
                <a:solidFill>
                  <a:prstClr val="white"/>
                </a:solidFill>
                <a:latin typeface="Courier New" pitchFamily="49" charset="0"/>
                <a:ea typeface="MingLiU" pitchFamily="49" charset="-120"/>
              </a:rPr>
              <a:t>者</a:t>
            </a:r>
            <a:endParaRPr lang="en-US" sz="2000" b="1" dirty="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362200" y="2971800"/>
            <a:ext cx="2133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22098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smtClean="0">
                <a:solidFill>
                  <a:srgbClr val="FFFF00"/>
                </a:solidFill>
              </a:rPr>
              <a:t>關懷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3" name="Heart 22"/>
          <p:cNvSpPr/>
          <p:nvPr/>
        </p:nvSpPr>
        <p:spPr>
          <a:xfrm>
            <a:off x="2438400" y="3124200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prstClr val="white"/>
                </a:solidFill>
              </a:rPr>
              <a:t>愛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3200400"/>
            <a:ext cx="952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smtClean="0">
                <a:solidFill>
                  <a:srgbClr val="FFFF00"/>
                </a:solidFill>
              </a:rPr>
              <a:t>幫助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,</a:t>
            </a:r>
            <a:r>
              <a:rPr lang="ja-JP" altLang="en-US" sz="2400" b="1" smtClean="0">
                <a:solidFill>
                  <a:srgbClr val="FFFF00"/>
                </a:solidFill>
              </a:rPr>
              <a:t> </a:t>
            </a:r>
            <a:endParaRPr lang="en-US" altLang="ja-JP" sz="2400" b="1" dirty="0" smtClean="0">
              <a:solidFill>
                <a:srgbClr val="FFFF00"/>
              </a:solidFill>
            </a:endParaRPr>
          </a:p>
          <a:p>
            <a:r>
              <a:rPr lang="ja-JP" altLang="en-US" sz="2400" b="1" smtClean="0">
                <a:solidFill>
                  <a:srgbClr val="FFFF00"/>
                </a:solidFill>
              </a:rPr>
              <a:t>招待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4267200"/>
            <a:ext cx="3200400" cy="76200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000" b="1" dirty="0" smtClean="0">
              <a:solidFill>
                <a:srgbClr val="FFFF00"/>
              </a:solidFill>
            </a:endParaRPr>
          </a:p>
          <a:p>
            <a:r>
              <a:rPr lang="ja-JP" altLang="en-US" sz="2000" b="1" dirty="0" smtClean="0">
                <a:solidFill>
                  <a:srgbClr val="FFFF00"/>
                </a:solidFill>
              </a:rPr>
              <a:t>肉體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: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建造肉體健康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, 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生活基本 </a:t>
            </a:r>
            <a:r>
              <a:rPr lang="zh-TW" altLang="en-US" sz="2000" b="1" dirty="0" smtClean="0">
                <a:solidFill>
                  <a:prstClr val="white"/>
                </a:solidFill>
              </a:rPr>
              <a:t>欠缺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的需要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: 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 </a:t>
            </a:r>
            <a:r>
              <a:rPr lang="ja-JP" altLang="en-US" sz="2000" dirty="0" smtClean="0">
                <a:solidFill>
                  <a:prstClr val="white"/>
                </a:solidFill>
              </a:rPr>
              <a:t>吃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穿 用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..,</a:t>
            </a:r>
          </a:p>
          <a:p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5105400"/>
            <a:ext cx="3200400" cy="6858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rgbClr val="FFFF00"/>
                </a:solidFill>
              </a:rPr>
              <a:t>心理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: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建造精神健康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,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心精</a:t>
            </a:r>
            <a:r>
              <a:rPr lang="ja-JP" altLang="en-US" sz="2000" dirty="0" smtClean="0">
                <a:solidFill>
                  <a:prstClr val="white"/>
                </a:solidFill>
              </a:rPr>
              <a:t>薄弱</a:t>
            </a:r>
            <a:r>
              <a:rPr lang="en-US" altLang="ja-JP" sz="2000" dirty="0" smtClean="0">
                <a:solidFill>
                  <a:prstClr val="white"/>
                </a:solidFill>
              </a:rPr>
              <a:t>,</a:t>
            </a:r>
            <a:r>
              <a:rPr lang="zh-TW" altLang="en-US" sz="2000" b="1" dirty="0" smtClean="0">
                <a:solidFill>
                  <a:prstClr val="white"/>
                </a:solidFill>
                <a:ea typeface="細明體" pitchFamily="49" charset="-120"/>
              </a:rPr>
              <a:t>憂傷</a:t>
            </a:r>
            <a:r>
              <a:rPr lang="en-US" altLang="zh-TW" sz="2000" b="1" dirty="0" smtClean="0">
                <a:solidFill>
                  <a:prstClr val="white"/>
                </a:solidFill>
                <a:ea typeface="細明體" pitchFamily="49" charset="-120"/>
              </a:rPr>
              <a:t>,</a:t>
            </a:r>
            <a:r>
              <a:rPr lang="zh-TW" altLang="en-US" sz="2000" b="1" dirty="0" smtClean="0">
                <a:solidFill>
                  <a:prstClr val="white"/>
                </a:solidFill>
                <a:ea typeface="細明體" pitchFamily="49" charset="-120"/>
              </a:rPr>
              <a:t>迷失</a:t>
            </a:r>
            <a:r>
              <a:rPr lang="en-US" altLang="zh-TW" sz="2000" b="1" dirty="0" smtClean="0">
                <a:solidFill>
                  <a:prstClr val="white"/>
                </a:solidFill>
                <a:ea typeface="細明體" pitchFamily="49" charset="-120"/>
              </a:rPr>
              <a:t>,</a:t>
            </a:r>
            <a:r>
              <a:rPr lang="ja-JP" altLang="en-US" sz="2000" dirty="0" smtClean="0">
                <a:solidFill>
                  <a:prstClr val="white"/>
                </a:solidFill>
              </a:rPr>
              <a:t> 搞亂</a:t>
            </a:r>
            <a:r>
              <a:rPr lang="zh-TW" altLang="en-US" sz="2000" b="1" dirty="0" smtClean="0">
                <a:solidFill>
                  <a:prstClr val="white"/>
                </a:solidFill>
              </a:rPr>
              <a:t>的</a:t>
            </a:r>
            <a:r>
              <a:rPr lang="ja-JP" altLang="en-US" sz="2000" dirty="0" smtClean="0">
                <a:solidFill>
                  <a:prstClr val="white"/>
                </a:solidFill>
              </a:rPr>
              <a:t>重新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00400" y="5867400"/>
            <a:ext cx="3200400" cy="762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rgbClr val="FFFF00"/>
                </a:solidFill>
              </a:rPr>
              <a:t>心靈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: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建造靈命健康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,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 信</a:t>
            </a:r>
            <a:r>
              <a:rPr lang="zh-TW" altLang="en-US" sz="2000" b="1" dirty="0" smtClean="0">
                <a:solidFill>
                  <a:prstClr val="white"/>
                </a:solidFill>
                <a:latin typeface="MingLiU" pitchFamily="49" charset="-120"/>
                <a:ea typeface="MingLiU" pitchFamily="49" charset="-120"/>
              </a:rPr>
              <a:t>仰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道德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</a:rPr>
              <a:t>敗壞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 落下</a:t>
            </a:r>
            <a:r>
              <a:rPr lang="zh-TW" altLang="en-US" sz="2000" b="1" dirty="0" smtClean="0">
                <a:solidFill>
                  <a:prstClr val="white"/>
                </a:solidFill>
              </a:rPr>
              <a:t>的 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悔改 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/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改善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38400" y="5181600"/>
            <a:ext cx="685800" cy="609600"/>
          </a:xfrm>
          <a:prstGeom prst="ellips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mtClean="0">
                <a:solidFill>
                  <a:srgbClr val="FFFF00"/>
                </a:solidFill>
              </a:rPr>
              <a:t>魂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38400" y="4343400"/>
            <a:ext cx="685800" cy="685800"/>
          </a:xfrm>
          <a:prstGeom prst="ellips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mtClean="0">
                <a:solidFill>
                  <a:srgbClr val="FFFF00"/>
                </a:solidFill>
              </a:rPr>
              <a:t>體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38400" y="5943600"/>
            <a:ext cx="685800" cy="685800"/>
          </a:xfrm>
          <a:prstGeom prst="ellips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FFFF00"/>
                </a:solidFill>
              </a:rPr>
              <a:t>靈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477000" y="4267200"/>
            <a:ext cx="685800" cy="1219200"/>
          </a:xfrm>
          <a:prstGeom prst="round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FFFF00"/>
                </a:solidFill>
              </a:rPr>
              <a:t>疾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rgbClr val="FFFF00"/>
                </a:solidFill>
              </a:rPr>
              <a:t>病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77000" y="5562600"/>
            <a:ext cx="685800" cy="1066800"/>
          </a:xfrm>
          <a:prstGeom prst="round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mtClean="0">
                <a:solidFill>
                  <a:srgbClr val="FFFF00"/>
                </a:solidFill>
              </a:rPr>
              <a:t>罪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39000" y="4267200"/>
            <a:ext cx="685800" cy="1219200"/>
          </a:xfrm>
          <a:prstGeom prst="round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prstClr val="white"/>
                </a:solidFill>
              </a:rPr>
              <a:t>醫</a:t>
            </a:r>
            <a:endParaRPr lang="en-US" altLang="zh-TW" sz="2400" b="1" dirty="0" smtClean="0">
              <a:solidFill>
                <a:prstClr val="white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prstClr val="white"/>
                </a:solidFill>
              </a:rPr>
              <a:t>學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39000" y="5562600"/>
            <a:ext cx="685800" cy="1066800"/>
          </a:xfrm>
          <a:prstGeom prst="round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prstClr val="white"/>
                </a:solidFill>
              </a:rPr>
              <a:t>神學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077200" y="4305300"/>
            <a:ext cx="762000" cy="2362200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</a:rPr>
              <a:t>人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zh-TW" altLang="en-US" sz="2400" b="1" dirty="0" smtClean="0">
                <a:solidFill>
                  <a:prstClr val="white"/>
                </a:solidFill>
              </a:rPr>
              <a:t>生</a:t>
            </a:r>
            <a:r>
              <a:rPr lang="ja-JP" altLang="en-US" sz="2400" b="1" smtClean="0">
                <a:solidFill>
                  <a:prstClr val="white"/>
                </a:solidFill>
              </a:rPr>
              <a:t>命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/</a:t>
            </a:r>
            <a:endParaRPr lang="en-US" altLang="zh-TW" sz="2400" b="1" dirty="0" smtClean="0">
              <a:solidFill>
                <a:srgbClr val="FFFF00"/>
              </a:solidFill>
            </a:endParaRPr>
          </a:p>
          <a:p>
            <a:pPr algn="ctr"/>
            <a:r>
              <a:rPr lang="ja-JP" altLang="en-US" sz="2400" b="1" smtClean="0">
                <a:solidFill>
                  <a:prstClr val="white"/>
                </a:solidFill>
              </a:rPr>
              <a:t>靈命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295400" y="4572000"/>
            <a:ext cx="914400" cy="9144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</a:rPr>
              <a:t>有看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371600" y="5791200"/>
            <a:ext cx="838200" cy="8382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</a:rPr>
              <a:t>不看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4724400"/>
            <a:ext cx="685800" cy="175260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prstClr val="white"/>
                </a:solidFill>
              </a:rPr>
              <a:t>上帝造</a:t>
            </a:r>
            <a:endParaRPr lang="en-US" altLang="zh-TW" sz="2800" b="1" dirty="0" smtClean="0">
              <a:solidFill>
                <a:prstClr val="white"/>
              </a:solidFill>
            </a:endParaRPr>
          </a:p>
          <a:p>
            <a:pPr algn="ctr"/>
            <a:r>
              <a:rPr lang="zh-TW" altLang="en-US" sz="2800" b="1" dirty="0" smtClean="0">
                <a:solidFill>
                  <a:prstClr val="white"/>
                </a:solidFill>
              </a:rPr>
              <a:t>人</a:t>
            </a:r>
            <a:endParaRPr lang="en-US" sz="2800" b="1" dirty="0">
              <a:solidFill>
                <a:prstClr val="white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1028700" y="5295900"/>
            <a:ext cx="3048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066800" y="5715000"/>
            <a:ext cx="3048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2286000" y="4876800"/>
            <a:ext cx="152400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286000" y="5105400"/>
            <a:ext cx="15240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209800" y="5715000"/>
            <a:ext cx="228600" cy="228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209800" y="6096000"/>
            <a:ext cx="228600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72200" y="2362200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77000" y="2133600"/>
            <a:ext cx="2286000" cy="17526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prstClr val="white"/>
              </a:solidFill>
            </a:endParaRPr>
          </a:p>
          <a:p>
            <a:pPr algn="ctr"/>
            <a:r>
              <a:rPr lang="zh-TW" altLang="en-US" sz="4000" b="1" dirty="0" smtClean="0">
                <a:solidFill>
                  <a:prstClr val="white"/>
                </a:solidFill>
              </a:rPr>
              <a:t>全</a:t>
            </a:r>
            <a:r>
              <a:rPr lang="zh-TW" altLang="en-US" sz="4000" b="1" dirty="0">
                <a:solidFill>
                  <a:prstClr val="white"/>
                </a:solidFill>
              </a:rPr>
              <a:t>人</a:t>
            </a:r>
            <a:endParaRPr lang="en-US" altLang="zh-TW" sz="4000" b="1" dirty="0">
              <a:solidFill>
                <a:prstClr val="white"/>
              </a:solidFill>
            </a:endParaRPr>
          </a:p>
          <a:p>
            <a:pPr algn="ctr"/>
            <a:r>
              <a:rPr lang="zh-TW" altLang="en-US" sz="4000" b="1" dirty="0">
                <a:solidFill>
                  <a:prstClr val="white"/>
                </a:solidFill>
              </a:rPr>
              <a:t>醫</a:t>
            </a:r>
            <a:r>
              <a:rPr lang="ja-JP" altLang="en-US" sz="4000" b="1" dirty="0">
                <a:solidFill>
                  <a:prstClr val="white"/>
                </a:solidFill>
              </a:rPr>
              <a:t>治</a:t>
            </a:r>
            <a:endParaRPr lang="en-US" altLang="zh-TW" sz="4000" b="1" dirty="0">
              <a:solidFill>
                <a:prstClr val="white"/>
              </a:solidFill>
            </a:endParaRPr>
          </a:p>
          <a:p>
            <a:pPr algn="ctr"/>
            <a:endParaRPr lang="en-US" sz="2400" b="1" dirty="0" smtClean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011440" y="4412397"/>
            <a:ext cx="2438400" cy="2150918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prstClr val="white"/>
                </a:solidFill>
              </a:rPr>
              <a:t> </a:t>
            </a:r>
            <a:r>
              <a:rPr lang="ja-JP" altLang="en-US" sz="2800" dirty="0">
                <a:solidFill>
                  <a:prstClr val="white"/>
                </a:solidFill>
              </a:rPr>
              <a:t>從聖經</a:t>
            </a:r>
            <a:endParaRPr lang="en-US" altLang="zh-TW" sz="2800" b="1" dirty="0" smtClean="0">
              <a:solidFill>
                <a:prstClr val="white"/>
              </a:solidFill>
            </a:endParaRPr>
          </a:p>
          <a:p>
            <a:pPr algn="ctr"/>
            <a:r>
              <a:rPr lang="zh-TW" altLang="en-US" sz="2800" b="1" dirty="0" smtClean="0">
                <a:solidFill>
                  <a:prstClr val="white"/>
                </a:solidFill>
              </a:rPr>
              <a:t>探</a:t>
            </a:r>
            <a:r>
              <a:rPr lang="zh-TW" altLang="en-US" sz="2800" b="1" dirty="0">
                <a:solidFill>
                  <a:prstClr val="white"/>
                </a:solidFill>
              </a:rPr>
              <a:t>討</a:t>
            </a:r>
            <a:r>
              <a:rPr lang="zh-TW" altLang="en-US" sz="2800" b="1" dirty="0" smtClean="0">
                <a:solidFill>
                  <a:prstClr val="white"/>
                </a:solidFill>
              </a:rPr>
              <a:t>病原</a:t>
            </a:r>
            <a:r>
              <a:rPr lang="zh-TW" altLang="en-US" sz="2800" b="1" dirty="0">
                <a:solidFill>
                  <a:srgbClr val="FFFFFF"/>
                </a:solidFill>
              </a:rPr>
              <a:t>治療線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46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ja-JP" sz="36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“ </a:t>
            </a:r>
            <a:r>
              <a:rPr lang="ja-JP" altLang="en-US" sz="2800" smtClean="0">
                <a:solidFill>
                  <a:schemeClr val="tx1"/>
                </a:solidFill>
              </a:rPr>
              <a:t>同享同擔，同心同行</a:t>
            </a:r>
            <a:r>
              <a:rPr lang="en-US" altLang="ja-JP" sz="2800" dirty="0" smtClean="0">
                <a:solidFill>
                  <a:schemeClr val="tx1"/>
                </a:solidFill>
              </a:rPr>
              <a:t>”</a:t>
            </a:r>
            <a:r>
              <a:rPr lang="en-US" altLang="ja-JP" sz="2800" dirty="0" smtClean="0">
                <a:solidFill>
                  <a:srgbClr val="FFFF00"/>
                </a:solidFill>
              </a:rPr>
              <a:t>-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醫學</a:t>
            </a:r>
            <a:r>
              <a:rPr lang="ja-JP" altLang="en-US" sz="3200" smtClean="0">
                <a:solidFill>
                  <a:srgbClr val="FFFF00"/>
                </a:solidFill>
              </a:rPr>
              <a:t>和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神學</a:t>
            </a:r>
            <a:r>
              <a:rPr lang="en-US" sz="3200" dirty="0" err="1" smtClean="0">
                <a:solidFill>
                  <a:srgbClr val="FFFF00"/>
                </a:solidFill>
              </a:rPr>
              <a:t>相互的</a:t>
            </a:r>
            <a:r>
              <a:rPr lang="zh-TW" altLang="en-US" sz="3200" dirty="0" smtClean="0">
                <a:solidFill>
                  <a:srgbClr val="FFFF00"/>
                </a:solidFill>
              </a:rPr>
              <a:t>教</a:t>
            </a:r>
            <a:r>
              <a:rPr lang="en-US" sz="3200" dirty="0" smtClean="0">
                <a:solidFill>
                  <a:srgbClr val="FFFF00"/>
                </a:solidFill>
              </a:rPr>
              <a:t>理</a:t>
            </a:r>
            <a:endParaRPr lang="en-US" sz="3200" b="0" dirty="0" smtClean="0">
              <a:solidFill>
                <a:srgbClr val="FFFF00"/>
              </a:solidFill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b="1" dirty="0" smtClean="0">
                <a:solidFill>
                  <a:srgbClr val="FFFF00"/>
                </a:solidFill>
              </a:rPr>
              <a:t> </a:t>
            </a:r>
            <a:endParaRPr lang="en-US" sz="24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29000" y="1219200"/>
            <a:ext cx="1723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4000" smtClean="0"/>
              <a:t>有關係</a:t>
            </a:r>
            <a:endParaRPr lang="en-US" sz="4000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1447800"/>
            <a:ext cx="2286000" cy="16002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ea typeface="PMingLiU" pitchFamily="18" charset="-120"/>
              </a:rPr>
              <a:t>醫學</a:t>
            </a:r>
            <a:r>
              <a:rPr lang="zh-TW" altLang="en-US" sz="3200" dirty="0" smtClean="0"/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界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5867400" y="1371600"/>
            <a:ext cx="2209800" cy="16002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ea typeface="PMingLiU" pitchFamily="18" charset="-120"/>
              </a:rPr>
              <a:t>  </a:t>
            </a:r>
            <a:r>
              <a:rPr lang="zh-TW" altLang="en-US" sz="2800" b="1" dirty="0" smtClean="0">
                <a:solidFill>
                  <a:schemeClr val="tx1"/>
                </a:solidFill>
                <a:ea typeface="PMingLiU" pitchFamily="18" charset="-120"/>
              </a:rPr>
              <a:t>神學</a:t>
            </a:r>
            <a:r>
              <a:rPr lang="zh-TW" altLang="en-US" sz="2800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界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4200" y="21336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971800" y="25146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14400" y="3733800"/>
            <a:ext cx="1295400" cy="1981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3600" b="1" dirty="0">
                <a:solidFill>
                  <a:srgbClr val="FFFFFF"/>
                </a:solidFill>
              </a:rPr>
              <a:t>治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3733800"/>
            <a:ext cx="1295400" cy="19050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4000" b="1" dirty="0">
                <a:solidFill>
                  <a:srgbClr val="FFFF00"/>
                </a:solidFill>
              </a:rPr>
              <a:t>信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心 祈</a:t>
            </a:r>
            <a:r>
              <a:rPr lang="zh-TW" altLang="en-US" sz="4000" b="1" dirty="0">
                <a:solidFill>
                  <a:srgbClr val="FFFF00"/>
                </a:solidFill>
              </a:rPr>
              <a:t>禱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3124200" y="3048000"/>
            <a:ext cx="2743200" cy="2478087"/>
          </a:xfrm>
          <a:prstGeom prst="smileyFace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b="1" dirty="0" smtClean="0"/>
          </a:p>
          <a:p>
            <a:pPr algn="ctr"/>
            <a:r>
              <a:rPr lang="zh-TW" altLang="en-US" sz="2800" b="1" dirty="0" smtClean="0"/>
              <a:t>希</a:t>
            </a:r>
            <a:r>
              <a:rPr lang="zh-TW" altLang="en-US" sz="2800" b="1" dirty="0"/>
              <a:t>西</a:t>
            </a:r>
            <a:r>
              <a:rPr lang="zh-TW" altLang="en-US" sz="2800" b="1" dirty="0" smtClean="0"/>
              <a:t>家</a:t>
            </a:r>
            <a:r>
              <a:rPr lang="zh-TW" altLang="en-US" sz="2800" b="1" dirty="0"/>
              <a:t>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3307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b="1" dirty="0" smtClean="0"/>
              <a:t> </a:t>
            </a:r>
            <a:r>
              <a:rPr lang="en-US" b="1" dirty="0" err="1" smtClean="0"/>
              <a:t>以賽亞</a:t>
            </a:r>
            <a:r>
              <a:rPr lang="en-US" b="1" dirty="0" smtClean="0"/>
              <a:t> 38:1 </a:t>
            </a:r>
            <a:r>
              <a:rPr lang="zh-TW" altLang="en-US" b="1" dirty="0" smtClean="0"/>
              <a:t>那時希西家</a:t>
            </a:r>
            <a:r>
              <a:rPr lang="zh-TW" altLang="en-US" b="1" dirty="0" smtClean="0">
                <a:solidFill>
                  <a:schemeClr val="tx2"/>
                </a:solidFill>
              </a:rPr>
              <a:t>病得要死</a:t>
            </a:r>
            <a:r>
              <a:rPr lang="zh-TW" altLang="en-US" b="1" dirty="0" smtClean="0"/>
              <a:t>、亞摩斯的兒子先知以賽亞去見他、對他說、耶和華如此說、你當留遺命與你的家、因為你必死不能活了</a:t>
            </a:r>
            <a:r>
              <a:rPr lang="en-US" altLang="zh-TW" b="1" dirty="0" smtClean="0"/>
              <a:t> </a:t>
            </a:r>
            <a:endParaRPr lang="en-US" b="1" dirty="0" smtClean="0"/>
          </a:p>
          <a:p>
            <a:pPr marL="609600" indent="-609600" algn="l"/>
            <a:r>
              <a:rPr lang="en-US" sz="2400" b="1" dirty="0" smtClean="0">
                <a:solidFill>
                  <a:srgbClr val="00FFFF"/>
                </a:solidFill>
              </a:rPr>
              <a:t>38:1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Hiah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ji̍t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tiong-kan</a:t>
            </a:r>
            <a:r>
              <a:rPr lang="en-US" sz="2400" dirty="0" smtClean="0">
                <a:solidFill>
                  <a:srgbClr val="00FFFF"/>
                </a:solidFill>
              </a:rPr>
              <a:t>, Hi-se-ka </a:t>
            </a:r>
            <a:r>
              <a:rPr lang="en-US" sz="2400" b="1" dirty="0" err="1" smtClean="0">
                <a:solidFill>
                  <a:schemeClr val="tx2"/>
                </a:solidFill>
              </a:rPr>
              <a:t>phòa-pīⁿ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teh-beh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sí</a:t>
            </a:r>
            <a:r>
              <a:rPr lang="en-US" sz="2400" dirty="0" smtClean="0">
                <a:solidFill>
                  <a:srgbClr val="00FFFF"/>
                </a:solidFill>
              </a:rPr>
              <a:t>. A-</a:t>
            </a:r>
            <a:r>
              <a:rPr lang="en-US" sz="2400" dirty="0" err="1" smtClean="0">
                <a:solidFill>
                  <a:srgbClr val="00FFFF"/>
                </a:solidFill>
              </a:rPr>
              <a:t>mô</a:t>
            </a:r>
            <a:r>
              <a:rPr lang="en-US" sz="2400" dirty="0" smtClean="0">
                <a:solidFill>
                  <a:srgbClr val="00FFFF"/>
                </a:solidFill>
              </a:rPr>
              <a:t>͘-</a:t>
            </a:r>
            <a:r>
              <a:rPr lang="en-US" sz="2400" dirty="0" err="1" smtClean="0">
                <a:solidFill>
                  <a:srgbClr val="00FFFF"/>
                </a:solidFill>
              </a:rPr>
              <a:t>su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kiáⁿ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sian-ti</a:t>
            </a:r>
            <a:r>
              <a:rPr lang="en-US" sz="2400" dirty="0" smtClean="0">
                <a:solidFill>
                  <a:srgbClr val="00FFFF"/>
                </a:solidFill>
              </a:rPr>
              <a:t> Í-</a:t>
            </a:r>
            <a:r>
              <a:rPr lang="en-US" sz="2400" dirty="0" err="1" smtClean="0">
                <a:solidFill>
                  <a:srgbClr val="00FFFF"/>
                </a:solidFill>
              </a:rPr>
              <a:t>sài</a:t>
            </a:r>
            <a:r>
              <a:rPr lang="en-US" sz="2400" dirty="0" smtClean="0">
                <a:solidFill>
                  <a:srgbClr val="00FFFF"/>
                </a:solidFill>
              </a:rPr>
              <a:t>-a, </a:t>
            </a:r>
            <a:r>
              <a:rPr lang="en-US" sz="2400" dirty="0" err="1" smtClean="0">
                <a:solidFill>
                  <a:srgbClr val="00FFFF"/>
                </a:solidFill>
              </a:rPr>
              <a:t>khì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kìⁿ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i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tùi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kóng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Iâ-hô-hoa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án-ni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kóng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Lí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tio̍h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siat-hoat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lí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ke-sū</a:t>
            </a:r>
            <a:r>
              <a:rPr lang="en-US" sz="2400" dirty="0" smtClean="0">
                <a:solidFill>
                  <a:srgbClr val="00FFFF"/>
                </a:solidFill>
              </a:rPr>
              <a:t>, in-</a:t>
            </a:r>
            <a:r>
              <a:rPr lang="en-US" sz="2400" dirty="0" err="1" smtClean="0">
                <a:solidFill>
                  <a:srgbClr val="00FFFF"/>
                </a:solidFill>
              </a:rPr>
              <a:t>ūi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lí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teh-beh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sí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bōe-o̍ah</a:t>
            </a:r>
            <a:r>
              <a:rPr lang="en-US" sz="2400" dirty="0" smtClean="0">
                <a:solidFill>
                  <a:srgbClr val="00FFFF"/>
                </a:solidFill>
              </a:rPr>
              <a:t>. </a:t>
            </a:r>
            <a:r>
              <a:rPr lang="en-US" sz="2400" b="1" dirty="0" smtClean="0">
                <a:solidFill>
                  <a:srgbClr val="00FFFF"/>
                </a:solidFill>
              </a:rPr>
              <a:t> </a:t>
            </a:r>
            <a:endParaRPr lang="en-US" sz="2400" dirty="0" smtClean="0">
              <a:solidFill>
                <a:srgbClr val="00FFFF"/>
              </a:solidFill>
            </a:endParaRPr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4303713"/>
            <a:ext cx="4648200" cy="8243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FFFF"/>
                </a:solidFill>
              </a:rPr>
              <a:t>得死病</a:t>
            </a:r>
            <a:r>
              <a:rPr lang="en-US" altLang="zh-TW" sz="3200" b="1" dirty="0" smtClean="0">
                <a:solidFill>
                  <a:srgbClr val="FFFFFF"/>
                </a:solidFill>
              </a:rPr>
              <a:t>:</a:t>
            </a:r>
            <a:r>
              <a:rPr lang="ja-JP" altLang="en-US" sz="3200" dirty="0" smtClean="0">
                <a:solidFill>
                  <a:srgbClr val="FFFFFF"/>
                </a:solidFill>
              </a:rPr>
              <a:t> 準備</a:t>
            </a:r>
            <a:r>
              <a:rPr lang="zh-TW" altLang="en-US" sz="3200" b="1" dirty="0" smtClean="0">
                <a:solidFill>
                  <a:srgbClr val="FFFFFF"/>
                </a:solidFill>
              </a:rPr>
              <a:t>你</a:t>
            </a:r>
            <a:r>
              <a:rPr lang="ja-JP" altLang="en-US" sz="3200" dirty="0" smtClean="0">
                <a:solidFill>
                  <a:srgbClr val="FFFFFF"/>
                </a:solidFill>
              </a:rPr>
              <a:t>的心</a:t>
            </a:r>
            <a:r>
              <a:rPr lang="en-US" altLang="ja-JP" sz="3200" dirty="0" smtClean="0">
                <a:solidFill>
                  <a:srgbClr val="FFFFFF"/>
                </a:solidFill>
              </a:rPr>
              <a:t>!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438400" y="5231008"/>
            <a:ext cx="1295400" cy="12727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/>
              <a:t> </a:t>
            </a:r>
            <a:r>
              <a:rPr lang="ja-JP" altLang="en-US" sz="2400" dirty="0"/>
              <a:t>物質世界</a:t>
            </a:r>
            <a:endParaRPr lang="en-US" sz="2400" b="1" dirty="0"/>
          </a:p>
        </p:txBody>
      </p:sp>
      <p:sp>
        <p:nvSpPr>
          <p:cNvPr id="3" name="Oval 2"/>
          <p:cNvSpPr/>
          <p:nvPr/>
        </p:nvSpPr>
        <p:spPr>
          <a:xfrm>
            <a:off x="5638800" y="5257800"/>
            <a:ext cx="1219200" cy="121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FFFFFF"/>
                </a:solidFill>
              </a:rPr>
              <a:t>靈</a:t>
            </a:r>
            <a:r>
              <a:rPr lang="en-US" sz="2800" b="1" dirty="0" smtClean="0">
                <a:solidFill>
                  <a:srgbClr val="FFFFFF"/>
                </a:solidFill>
              </a:rPr>
              <a:t>界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54475" y="5867399"/>
            <a:ext cx="112712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sz="4000" b="1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15700354-close-up-of-doctor-s-hands-making-heart-shape-isolated-on-white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14600"/>
            <a:ext cx="2560320" cy="17526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943600" y="2133600"/>
            <a:ext cx="26670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#3 : </a:t>
            </a:r>
            <a:r>
              <a:rPr lang="en-US" altLang="zh-TW" sz="3200" b="1" dirty="0" smtClean="0">
                <a:solidFill>
                  <a:srgbClr val="FFFFFF"/>
                </a:solidFill>
              </a:rPr>
              <a:t> </a:t>
            </a:r>
            <a:r>
              <a:rPr lang="zh-TW" altLang="en-US" sz="3200" b="1" dirty="0" smtClean="0">
                <a:solidFill>
                  <a:srgbClr val="FFFFFF"/>
                </a:solidFill>
              </a:rPr>
              <a:t>探討病原</a:t>
            </a:r>
            <a:r>
              <a:rPr lang="en-US" sz="3200" b="1" dirty="0" smtClean="0">
                <a:solidFill>
                  <a:srgbClr val="FFFFFF"/>
                </a:solidFill>
              </a:rPr>
              <a:t>與</a:t>
            </a:r>
            <a:r>
              <a:rPr lang="zh-TW" altLang="en-US" sz="3200" b="1" dirty="0" smtClean="0">
                <a:solidFill>
                  <a:srgbClr val="FFFFFF"/>
                </a:solidFill>
              </a:rPr>
              <a:t>治療線</a:t>
            </a:r>
            <a:r>
              <a:rPr lang="en-US" sz="3200" b="1" dirty="0" smtClean="0">
                <a:solidFill>
                  <a:srgbClr val="FFFFFF"/>
                </a:solidFill>
              </a:rPr>
              <a:t>:</a:t>
            </a:r>
            <a:r>
              <a:rPr lang="zh-TW" altLang="en-US" sz="3200" b="1" dirty="0" smtClean="0">
                <a:solidFill>
                  <a:srgbClr val="FFFFFF"/>
                </a:solidFill>
              </a:rPr>
              <a:t>從醫學論</a:t>
            </a:r>
            <a:r>
              <a:rPr lang="en-US" altLang="zh-TW" sz="3200" b="1" dirty="0" smtClean="0">
                <a:solidFill>
                  <a:srgbClr val="FFFFFF"/>
                </a:solidFill>
              </a:rPr>
              <a:t> </a:t>
            </a:r>
            <a:r>
              <a:rPr lang="zh-TW" altLang="en-US" sz="3200" b="1" dirty="0" smtClean="0">
                <a:solidFill>
                  <a:srgbClr val="FFFFFF"/>
                </a:solidFill>
              </a:rPr>
              <a:t>到神學論 </a:t>
            </a:r>
            <a:r>
              <a:rPr lang="en-US" altLang="zh-TW" sz="3200" b="1" dirty="0" smtClean="0">
                <a:solidFill>
                  <a:srgbClr val="FFFF00"/>
                </a:solidFill>
              </a:rPr>
              <a:t>: (</a:t>
            </a:r>
            <a:r>
              <a:rPr lang="en-US" sz="3200" b="1" dirty="0" err="1" smtClean="0">
                <a:solidFill>
                  <a:srgbClr val="FFFF00"/>
                </a:solidFill>
              </a:rPr>
              <a:t>肉體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的關懷</a:t>
            </a:r>
            <a:r>
              <a:rPr lang="en-US" altLang="zh-TW" sz="3200" b="1" dirty="0" smtClean="0">
                <a:solidFill>
                  <a:srgbClr val="FFFF00"/>
                </a:solidFill>
              </a:rPr>
              <a:t>- </a:t>
            </a:r>
            <a:r>
              <a:rPr lang="en-US" sz="3200" b="1" dirty="0" err="1" smtClean="0">
                <a:solidFill>
                  <a:srgbClr val="FFFF00"/>
                </a:solidFill>
              </a:rPr>
              <a:t>肉體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的醫治 </a:t>
            </a:r>
            <a:r>
              <a:rPr lang="en-US" altLang="zh-TW" sz="3200" b="1" dirty="0" smtClean="0">
                <a:solidFill>
                  <a:srgbClr val="FFFF00"/>
                </a:solidFill>
              </a:rPr>
              <a:t>).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4724400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FF"/>
                </a:solidFill>
              </a:rPr>
              <a:t>病人的關懷</a:t>
            </a:r>
            <a:r>
              <a:rPr lang="en-US" sz="2800" b="1" dirty="0" smtClean="0">
                <a:solidFill>
                  <a:srgbClr val="FFFFFF"/>
                </a:solidFill>
              </a:rPr>
              <a:t> (III)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219200"/>
            <a:ext cx="2667000" cy="914400"/>
          </a:xfrm>
          <a:prstGeom prst="rect">
            <a:avLst/>
          </a:prstGeom>
          <a:solidFill>
            <a:srgbClr val="C0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FFFF"/>
                </a:solidFill>
              </a:rPr>
              <a:t>病得要死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10000" y="1524000"/>
            <a:ext cx="1219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47394" y="4724400"/>
            <a:ext cx="2057400" cy="1638299"/>
          </a:xfrm>
          <a:prstGeom prst="rect">
            <a:avLst/>
          </a:prstGeom>
          <a:solidFill>
            <a:srgbClr val="C0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rgbClr val="FFFFFF"/>
                </a:solidFill>
              </a:rPr>
              <a:t>關懷</a:t>
            </a:r>
            <a:r>
              <a:rPr lang="ja-JP" altLang="en-US" sz="3600" dirty="0" smtClean="0">
                <a:solidFill>
                  <a:srgbClr val="FFFFFF"/>
                </a:solidFill>
              </a:rPr>
              <a:t>非常</a:t>
            </a:r>
            <a:r>
              <a:rPr lang="zh-TW" altLang="en-US" sz="3600" dirty="0"/>
              <a:t>挑戰，複雜和困難</a:t>
            </a:r>
            <a:r>
              <a:rPr lang="en-US" altLang="ja-JP" sz="3600" dirty="0" smtClean="0">
                <a:solidFill>
                  <a:srgbClr val="FFFFFF"/>
                </a:solidFill>
              </a:rPr>
              <a:t> 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3770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00" dirty="0" smtClean="0">
                <a:solidFill>
                  <a:srgbClr val="FFFFFF"/>
                </a:solidFill>
                <a:latin typeface="MingLiU" pitchFamily="49" charset="-120"/>
                <a:ea typeface="MingLiU" pitchFamily="49" charset="-120"/>
                <a:cs typeface="Courier New" pitchFamily="49" charset="0"/>
              </a:rPr>
              <a:t> </a:t>
            </a:r>
            <a:r>
              <a:rPr lang="zh-TW" altLang="en-US" sz="1000" dirty="0" smtClean="0">
                <a:solidFill>
                  <a:srgbClr val="FFFFFF"/>
                </a:solidFill>
                <a:latin typeface="MingLiU" pitchFamily="49" charset="-120"/>
                <a:ea typeface="MingLiU" pitchFamily="49" charset="-120"/>
                <a:cs typeface="Courier New" pitchFamily="49" charset="0"/>
              </a:rPr>
              <a:t>。</a:t>
            </a:r>
            <a:endParaRPr lang="zh-TW" altLang="en-US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8800" y="1232848"/>
            <a:ext cx="2521765" cy="6721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FFFF"/>
                </a:solidFill>
              </a:rPr>
              <a:t>準備</a:t>
            </a:r>
            <a:r>
              <a:rPr lang="en-US" altLang="zh-TW" sz="4000" b="1" dirty="0">
                <a:solidFill>
                  <a:srgbClr val="FFFFFF"/>
                </a:solidFill>
              </a:rPr>
              <a:t> </a:t>
            </a:r>
            <a:r>
              <a:rPr lang="ja-JP" altLang="en-US" sz="4000" dirty="0" smtClean="0">
                <a:solidFill>
                  <a:srgbClr val="FFFFFF"/>
                </a:solidFill>
              </a:rPr>
              <a:t>心</a:t>
            </a:r>
            <a:r>
              <a:rPr lang="en-US" altLang="ja-JP" sz="4000" dirty="0" smtClean="0">
                <a:solidFill>
                  <a:srgbClr val="FFFFFF"/>
                </a:solidFill>
              </a:rPr>
              <a:t>!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sz="2800" b="1" dirty="0">
                <a:effectLst/>
              </a:rPr>
              <a:t>創 世 紀</a:t>
            </a:r>
            <a:r>
              <a:rPr lang="en-US" sz="2800" b="1" dirty="0">
                <a:effectLst/>
              </a:rPr>
              <a:t> 49:1 </a:t>
            </a:r>
            <a:r>
              <a:rPr lang="zh-TW" altLang="en-US" sz="2800" b="1" dirty="0">
                <a:solidFill>
                  <a:schemeClr val="tx2"/>
                </a:solidFill>
                <a:effectLst/>
              </a:rPr>
              <a:t>雅各</a:t>
            </a:r>
            <a:r>
              <a:rPr lang="zh-TW" altLang="en-US" sz="2800" b="1" dirty="0">
                <a:effectLst/>
              </a:rPr>
              <a:t>叫了他的兒子們來、說、你們都來聚集、我好把你們日後必遇的事告訴你們</a:t>
            </a:r>
            <a:r>
              <a:rPr lang="zh-TW" altLang="en-US" sz="2800" b="1" dirty="0" smtClean="0">
                <a:effectLst/>
              </a:rPr>
              <a:t>。</a:t>
            </a:r>
            <a:r>
              <a:rPr lang="en-US" sz="2800" b="1" dirty="0" smtClean="0">
                <a:effectLst/>
              </a:rPr>
              <a:t>49:2 </a:t>
            </a:r>
            <a:r>
              <a:rPr lang="zh-TW" altLang="en-US" sz="2800" b="1" dirty="0">
                <a:effectLst/>
              </a:rPr>
              <a:t>雅各的兒子們、你們要聚集而聽、要聽你們父親以色列的話</a:t>
            </a:r>
            <a:r>
              <a:rPr lang="zh-TW" altLang="en-US" sz="2800" b="1" dirty="0" smtClean="0">
                <a:effectLst/>
              </a:rPr>
              <a:t>。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smtClean="0">
                <a:effectLst/>
              </a:rPr>
              <a:t> </a:t>
            </a:r>
            <a:r>
              <a:rPr lang="zh-TW" altLang="en-US" sz="2800" dirty="0" smtClean="0">
                <a:effectLst/>
              </a:rPr>
              <a:t>。</a:t>
            </a:r>
            <a:r>
              <a:rPr lang="pt-BR" sz="2800" b="1" dirty="0" smtClean="0">
                <a:solidFill>
                  <a:srgbClr val="00FFFF"/>
                </a:solidFill>
                <a:effectLst/>
              </a:rPr>
              <a:t>49:1</a:t>
            </a:r>
            <a:r>
              <a:rPr lang="pt-BR" sz="2800" dirty="0" smtClean="0">
                <a:solidFill>
                  <a:srgbClr val="00FFFF"/>
                </a:solidFill>
                <a:effectLst/>
              </a:rPr>
              <a:t> </a:t>
            </a:r>
            <a:r>
              <a:rPr lang="pt-BR" sz="2800" dirty="0">
                <a:solidFill>
                  <a:srgbClr val="00FFFF"/>
                </a:solidFill>
                <a:effectLst/>
              </a:rPr>
              <a:t>Ngá-kok kiò i hiah ê kiáⁿ lâi kóng, Lín lóng chū-chi̍p, góa beh chiong lín ji̍t-āu só͘ ōe tú-tio̍h ê sū kā lín kóng</a:t>
            </a:r>
            <a:r>
              <a:rPr lang="pt-BR" sz="2800" dirty="0" smtClean="0">
                <a:solidFill>
                  <a:srgbClr val="00FFFF"/>
                </a:solidFill>
                <a:effectLst/>
              </a:rPr>
              <a:t>.</a:t>
            </a:r>
            <a:r>
              <a:rPr lang="pt-BR" sz="2800" b="1" dirty="0">
                <a:solidFill>
                  <a:srgbClr val="00FFFF"/>
                </a:solidFill>
                <a:effectLst/>
              </a:rPr>
              <a:t> 49:2</a:t>
            </a:r>
            <a:r>
              <a:rPr lang="pt-BR" sz="2800" dirty="0">
                <a:solidFill>
                  <a:srgbClr val="00FFFF"/>
                </a:solidFill>
                <a:effectLst/>
              </a:rPr>
              <a:t> Ngá-kok chiah ê kiáⁿ, lín tio̍h chū-chi̍p lâi thiaⁿ, Tio̍h thiaⁿ lín lāu-pē ê </a:t>
            </a:r>
            <a:r>
              <a:rPr lang="pt-BR" sz="2800" dirty="0" smtClean="0">
                <a:solidFill>
                  <a:srgbClr val="00FFFF"/>
                </a:solidFill>
                <a:effectLst/>
              </a:rPr>
              <a:t>ōe.</a:t>
            </a:r>
            <a:endParaRPr lang="en-US" sz="2800" dirty="0">
              <a:solidFill>
                <a:srgbClr val="00FFFF"/>
              </a:solidFill>
              <a:effectLst/>
            </a:endParaRPr>
          </a:p>
          <a:p>
            <a:pPr algn="l"/>
            <a:r>
              <a:rPr lang="en-US" sz="2000" b="1" dirty="0" smtClean="0">
                <a:solidFill>
                  <a:srgbClr val="00FFFF"/>
                </a:solidFill>
                <a:effectLst/>
              </a:rPr>
              <a:t> </a:t>
            </a:r>
            <a:endParaRPr lang="en-US" sz="2000" dirty="0">
              <a:solidFill>
                <a:srgbClr val="00FFFF"/>
              </a:solidFill>
              <a:effectLst/>
            </a:endParaRPr>
          </a:p>
          <a:p>
            <a:pPr algn="l"/>
            <a:r>
              <a:rPr lang="pt-BR" sz="2800" dirty="0">
                <a:effectLst/>
              </a:rPr>
              <a:t/>
            </a:r>
            <a:br>
              <a:rPr lang="pt-BR" sz="2800" dirty="0">
                <a:effectLst/>
              </a:rPr>
            </a:br>
            <a:r>
              <a:rPr lang="pt-BR" sz="2800" dirty="0">
                <a:effectLst/>
              </a:rPr>
              <a:t/>
            </a:r>
            <a:br>
              <a:rPr lang="pt-BR" sz="2800" dirty="0">
                <a:effectLst/>
              </a:rPr>
            </a:br>
            <a:endParaRPr lang="en-US" sz="2000" dirty="0">
              <a:solidFill>
                <a:srgbClr val="00FFFF"/>
              </a:solidFill>
              <a:effectLst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3725" y="5105400"/>
            <a:ext cx="3276600" cy="838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</a:rPr>
              <a:t>有</a:t>
            </a:r>
            <a:r>
              <a:rPr lang="ja-JP" altLang="en-US" sz="4000" dirty="0">
                <a:solidFill>
                  <a:schemeClr val="tx1"/>
                </a:solidFill>
              </a:rPr>
              <a:t>準備</a:t>
            </a:r>
            <a:r>
              <a:rPr lang="en-US" altLang="zh-TW" sz="4000" b="1" dirty="0">
                <a:solidFill>
                  <a:schemeClr val="tx1"/>
                </a:solidFill>
              </a:rPr>
              <a:t> </a:t>
            </a:r>
            <a:r>
              <a:rPr lang="ja-JP" altLang="en-US" sz="4000" dirty="0" smtClean="0">
                <a:solidFill>
                  <a:schemeClr val="tx1"/>
                </a:solidFill>
              </a:rPr>
              <a:t>心</a:t>
            </a:r>
            <a:r>
              <a:rPr lang="en-US" altLang="ja-JP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46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sz="2800" b="1" dirty="0">
                <a:effectLst/>
              </a:rPr>
              <a:t>創 世 紀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smtClean="0">
                <a:effectLst/>
              </a:rPr>
              <a:t>  </a:t>
            </a:r>
            <a:r>
              <a:rPr lang="en-US" sz="2800" b="1" dirty="0">
                <a:effectLst/>
              </a:rPr>
              <a:t>49:28 </a:t>
            </a:r>
            <a:r>
              <a:rPr lang="zh-TW" altLang="en-US" sz="2800" b="1" dirty="0">
                <a:effectLst/>
              </a:rPr>
              <a:t>這一切是以色列的十二支派．這也是他們的父親對他們所說的話、為他們所祝的福、都是按著各人的福分、為他們祝福</a:t>
            </a:r>
            <a:r>
              <a:rPr lang="zh-TW" altLang="en-US" sz="2800" b="1" dirty="0" smtClean="0">
                <a:effectLst/>
              </a:rPr>
              <a:t>。</a:t>
            </a:r>
            <a:r>
              <a:rPr lang="en-US" sz="2800" b="1" dirty="0">
                <a:effectLst/>
              </a:rPr>
              <a:t> 49:33 </a:t>
            </a:r>
            <a:r>
              <a:rPr lang="zh-TW" altLang="en-US" sz="2800" b="1" dirty="0">
                <a:effectLst/>
              </a:rPr>
              <a:t>雅各囑咐眾子已畢、就把腳收在床上、氣絕而死、歸到列祖</a:t>
            </a:r>
            <a:r>
              <a:rPr lang="en-US" altLang="zh-TW" sz="2800" b="1" dirty="0">
                <a:effectLst/>
              </a:rPr>
              <a:t>〔</a:t>
            </a:r>
            <a:r>
              <a:rPr lang="zh-TW" altLang="en-US" sz="2800" b="1" dirty="0">
                <a:effectLst/>
              </a:rPr>
              <a:t>原文作本民</a:t>
            </a:r>
            <a:r>
              <a:rPr lang="en-US" altLang="zh-TW" sz="2800" b="1" dirty="0">
                <a:effectLst/>
              </a:rPr>
              <a:t>〕</a:t>
            </a:r>
            <a:r>
              <a:rPr lang="zh-TW" altLang="en-US" sz="2800" b="1" dirty="0">
                <a:effectLst/>
              </a:rPr>
              <a:t>那裡去了</a:t>
            </a:r>
            <a:r>
              <a:rPr lang="zh-TW" altLang="en-US" sz="2800" dirty="0" smtClean="0">
                <a:effectLst/>
              </a:rPr>
              <a:t>。</a:t>
            </a:r>
            <a:r>
              <a:rPr lang="pt-BR" sz="2800" b="1" dirty="0" smtClean="0">
                <a:solidFill>
                  <a:srgbClr val="00FFFF"/>
                </a:solidFill>
                <a:effectLst/>
              </a:rPr>
              <a:t> 49:28</a:t>
            </a:r>
            <a:r>
              <a:rPr lang="pt-BR" sz="2800" dirty="0" smtClean="0">
                <a:solidFill>
                  <a:srgbClr val="00FFFF"/>
                </a:solidFill>
                <a:effectLst/>
              </a:rPr>
              <a:t> </a:t>
            </a:r>
            <a:r>
              <a:rPr lang="pt-BR" sz="2800" dirty="0">
                <a:solidFill>
                  <a:srgbClr val="00FFFF"/>
                </a:solidFill>
                <a:effectLst/>
              </a:rPr>
              <a:t>Che it-chhè sī Í-sek-lia̍t ê cha̍p-jī chi-phài; che ia̍h sī in ê lāu-pē tùi in só͘ kóng ê ōe, kā in só͘ chiok-hok-ê; lóng sī chiàu ta̍k-lâng ê hok-hūn, kā in chiok-hok</a:t>
            </a:r>
            <a:r>
              <a:rPr lang="pt-BR" sz="2800" dirty="0" smtClean="0">
                <a:solidFill>
                  <a:srgbClr val="00FFFF"/>
                </a:solidFill>
                <a:effectLst/>
              </a:rPr>
              <a:t>.</a:t>
            </a:r>
            <a:r>
              <a:rPr lang="pt-BR" sz="2800" b="1" dirty="0">
                <a:solidFill>
                  <a:srgbClr val="00FFFF"/>
                </a:solidFill>
                <a:effectLst/>
              </a:rPr>
              <a:t> 49:33</a:t>
            </a:r>
            <a:r>
              <a:rPr lang="pt-BR" sz="2800" dirty="0">
                <a:solidFill>
                  <a:srgbClr val="00FFFF"/>
                </a:solidFill>
                <a:effectLst/>
              </a:rPr>
              <a:t> Ngá-kok hoan-hù i hiah ê kiáⁿ bêng-pe̍k, kha kiu-chiūⁿ chhn̂g, chiū khùi tn̄g, tò-khì i ê lia̍t-chó͘ hia.</a:t>
            </a:r>
            <a:endParaRPr lang="en-US" sz="2800" dirty="0">
              <a:solidFill>
                <a:srgbClr val="00FFFF"/>
              </a:solidFill>
              <a:effectLst/>
            </a:endParaRPr>
          </a:p>
          <a:p>
            <a:pPr algn="l"/>
            <a:r>
              <a:rPr lang="en-US" sz="2800" b="1" dirty="0" smtClean="0">
                <a:solidFill>
                  <a:srgbClr val="00FFFF"/>
                </a:solidFill>
                <a:effectLst/>
              </a:rPr>
              <a:t> </a:t>
            </a:r>
            <a:endParaRPr lang="en-US" sz="2800" dirty="0">
              <a:solidFill>
                <a:srgbClr val="00FFFF"/>
              </a:solidFill>
              <a:effectLst/>
            </a:endParaRPr>
          </a:p>
          <a:p>
            <a:pPr algn="l"/>
            <a:r>
              <a:rPr lang="pt-BR" sz="2800" dirty="0">
                <a:effectLst/>
              </a:rPr>
              <a:t/>
            </a:r>
            <a:br>
              <a:rPr lang="pt-BR" sz="2800" dirty="0">
                <a:effectLst/>
              </a:rPr>
            </a:br>
            <a:r>
              <a:rPr lang="pt-BR" sz="2800" dirty="0">
                <a:effectLst/>
              </a:rPr>
              <a:t/>
            </a:r>
            <a:br>
              <a:rPr lang="pt-BR" sz="2800" dirty="0">
                <a:effectLst/>
              </a:rPr>
            </a:br>
            <a:endParaRPr lang="en-US" sz="2000" dirty="0">
              <a:solidFill>
                <a:srgbClr val="00FFFF"/>
              </a:solidFill>
              <a:effectLst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9200" y="5638800"/>
            <a:ext cx="3276600" cy="838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solidFill>
                  <a:schemeClr val="tx1"/>
                </a:solidFill>
              </a:rPr>
              <a:t>有</a:t>
            </a:r>
            <a:r>
              <a:rPr lang="ja-JP" altLang="en-US" sz="4000" dirty="0">
                <a:solidFill>
                  <a:schemeClr val="tx1"/>
                </a:solidFill>
              </a:rPr>
              <a:t>準備</a:t>
            </a:r>
            <a:r>
              <a:rPr lang="en-US" altLang="zh-TW" sz="4000" b="1" dirty="0">
                <a:solidFill>
                  <a:schemeClr val="tx1"/>
                </a:solidFill>
              </a:rPr>
              <a:t> </a:t>
            </a:r>
            <a:r>
              <a:rPr lang="ja-JP" altLang="en-US" sz="4000" dirty="0" smtClean="0">
                <a:solidFill>
                  <a:schemeClr val="tx1"/>
                </a:solidFill>
              </a:rPr>
              <a:t>心</a:t>
            </a:r>
            <a:r>
              <a:rPr lang="en-US" altLang="ja-JP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3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sz="2800" b="1" dirty="0">
                <a:effectLst/>
              </a:rPr>
              <a:t>創 世 紀</a:t>
            </a:r>
            <a:r>
              <a:rPr lang="en-US" sz="2800" b="1" dirty="0">
                <a:effectLst/>
              </a:rPr>
              <a:t> 50:24 </a:t>
            </a:r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約瑟</a:t>
            </a:r>
            <a:r>
              <a:rPr lang="zh-TW" altLang="en-US" sz="2800" b="1" dirty="0">
                <a:effectLst/>
              </a:rPr>
              <a:t>對他弟兄們說、</a:t>
            </a:r>
            <a:r>
              <a:rPr lang="zh-TW" altLang="en-US" b="1" dirty="0">
                <a:solidFill>
                  <a:schemeClr val="tx2"/>
                </a:solidFill>
                <a:effectLst/>
              </a:rPr>
              <a:t>我要死了、但　神必定看顧你們</a:t>
            </a:r>
            <a:r>
              <a:rPr lang="zh-TW" altLang="en-US" sz="2800" b="1" dirty="0">
                <a:effectLst/>
              </a:rPr>
              <a:t>、領你們從這地上去、到他起誓所應許給亞伯拉罕、以撒、雅各之地</a:t>
            </a:r>
            <a:r>
              <a:rPr lang="zh-TW" altLang="en-US" sz="2800" b="1" dirty="0" smtClean="0">
                <a:effectLst/>
              </a:rPr>
              <a:t>。</a:t>
            </a:r>
            <a:r>
              <a:rPr lang="en-US" sz="2800" b="1" dirty="0" smtClean="0">
                <a:effectLst/>
              </a:rPr>
              <a:t>50:25 </a:t>
            </a:r>
            <a:r>
              <a:rPr lang="zh-TW" altLang="en-US" sz="2800" b="1" dirty="0">
                <a:effectLst/>
              </a:rPr>
              <a:t>約瑟叫以色列的子孫起誓、說、　神必定看顧你們、你們要把我的骸骨從這裡搬上去</a:t>
            </a:r>
            <a:r>
              <a:rPr lang="zh-TW" altLang="en-US" sz="2800" dirty="0">
                <a:effectLst/>
              </a:rPr>
              <a:t>。</a:t>
            </a:r>
            <a:endParaRPr lang="en-US" sz="2800" dirty="0">
              <a:effectLst/>
            </a:endParaRPr>
          </a:p>
          <a:p>
            <a:pPr algn="l"/>
            <a:r>
              <a:rPr lang="pt-BR" sz="2000" b="1" dirty="0" smtClean="0">
                <a:solidFill>
                  <a:srgbClr val="00FFFF"/>
                </a:solidFill>
                <a:effectLst/>
              </a:rPr>
              <a:t>50:24</a:t>
            </a:r>
            <a:r>
              <a:rPr lang="pt-BR" sz="2000" dirty="0" smtClean="0">
                <a:solidFill>
                  <a:srgbClr val="00FFFF"/>
                </a:solidFill>
                <a:effectLst/>
              </a:rPr>
              <a:t> </a:t>
            </a:r>
            <a:r>
              <a:rPr lang="pt-BR" sz="2000" dirty="0">
                <a:solidFill>
                  <a:srgbClr val="00FFFF"/>
                </a:solidFill>
                <a:effectLst/>
              </a:rPr>
              <a:t>Iok-sek tùi i ê hiaⁿ-tī kóng, 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Góa beh sí lah; chóng-sī Siōng-tè tek-khak khòaⁿ-kò͘ lín</a:t>
            </a:r>
            <a:r>
              <a:rPr lang="pt-BR" sz="2000" dirty="0">
                <a:solidFill>
                  <a:srgbClr val="00FFFF"/>
                </a:solidFill>
                <a:effectLst/>
              </a:rPr>
              <a:t>, chhōa lín tùi chit só͘-chāi chiūⁿ-khì, kàu I chiù-chōa èng-ún hō͘ A-pek-la̍h-hán, Í-sat, Ngá-kok ê </a:t>
            </a:r>
            <a:r>
              <a:rPr lang="pt-BR" sz="2000" dirty="0" smtClean="0">
                <a:solidFill>
                  <a:srgbClr val="00FFFF"/>
                </a:solidFill>
                <a:effectLst/>
              </a:rPr>
              <a:t>tōe. </a:t>
            </a:r>
            <a:r>
              <a:rPr lang="pt-BR" sz="2000" b="1" dirty="0" smtClean="0">
                <a:solidFill>
                  <a:srgbClr val="00FFFF"/>
                </a:solidFill>
                <a:effectLst/>
              </a:rPr>
              <a:t>50:25</a:t>
            </a:r>
            <a:r>
              <a:rPr lang="pt-BR" sz="2000" dirty="0" smtClean="0">
                <a:solidFill>
                  <a:srgbClr val="00FFFF"/>
                </a:solidFill>
                <a:effectLst/>
              </a:rPr>
              <a:t> </a:t>
            </a:r>
            <a:r>
              <a:rPr lang="pt-BR" sz="2000" dirty="0">
                <a:solidFill>
                  <a:srgbClr val="00FFFF"/>
                </a:solidFill>
                <a:effectLst/>
              </a:rPr>
              <a:t>Iok-sek kah Í-sek-lia̍t ê kiáⁿ-sun chiù-chōa kóng, Siōng-tè tek-khak chiàu-kò͘ lín, lín tio̍h chiong góa ê kut-thâu ūn-chiūⁿ-khì. </a:t>
            </a:r>
            <a:endParaRPr lang="en-US" sz="2000" dirty="0">
              <a:solidFill>
                <a:srgbClr val="00FFFF"/>
              </a:solidFill>
              <a:effectLst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105400"/>
            <a:ext cx="7848600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 Terminal disease-death: prepare the heart</a:t>
            </a:r>
            <a:r>
              <a:rPr lang="zh-TW" altLang="en-US" sz="3200" dirty="0">
                <a:solidFill>
                  <a:srgbClr val="FFFF00"/>
                </a:solidFill>
              </a:rPr>
              <a:t>有</a:t>
            </a:r>
            <a:r>
              <a:rPr lang="ja-JP" altLang="en-US" sz="3200" dirty="0">
                <a:solidFill>
                  <a:srgbClr val="FFFF00"/>
                </a:solidFill>
              </a:rPr>
              <a:t>準備</a:t>
            </a:r>
            <a:r>
              <a:rPr lang="en-US" altLang="zh-TW" sz="3200" b="1" dirty="0">
                <a:solidFill>
                  <a:srgbClr val="FFFF00"/>
                </a:solidFill>
              </a:rPr>
              <a:t> </a:t>
            </a:r>
            <a:r>
              <a:rPr lang="ja-JP" altLang="en-US" sz="3200" dirty="0" smtClean="0">
                <a:solidFill>
                  <a:srgbClr val="FFFF00"/>
                </a:solidFill>
              </a:rPr>
              <a:t>心</a:t>
            </a:r>
            <a:r>
              <a:rPr lang="en-US" altLang="ja-JP" sz="3200" dirty="0" smtClean="0">
                <a:solidFill>
                  <a:srgbClr val="FFFF00"/>
                </a:solidFill>
              </a:rPr>
              <a:t>:</a:t>
            </a:r>
            <a:r>
              <a:rPr lang="en-US" altLang="zh-TW" sz="3200" b="1" dirty="0" smtClean="0">
                <a:solidFill>
                  <a:srgbClr val="FAFD00"/>
                </a:solidFill>
              </a:rPr>
              <a:t>“</a:t>
            </a:r>
            <a:r>
              <a:rPr lang="zh-TW" altLang="en-US" sz="3200" b="1" dirty="0" smtClean="0">
                <a:solidFill>
                  <a:srgbClr val="FAFD00"/>
                </a:solidFill>
              </a:rPr>
              <a:t>我</a:t>
            </a:r>
            <a:r>
              <a:rPr lang="zh-TW" altLang="en-US" sz="3200" b="1" dirty="0">
                <a:solidFill>
                  <a:srgbClr val="FAFD00"/>
                </a:solidFill>
              </a:rPr>
              <a:t>要死了、</a:t>
            </a:r>
            <a:r>
              <a:rPr lang="zh-TW" altLang="en-US" sz="3200" b="1" dirty="0" smtClean="0">
                <a:solidFill>
                  <a:srgbClr val="FAFD00"/>
                </a:solidFill>
              </a:rPr>
              <a:t>但神</a:t>
            </a:r>
            <a:r>
              <a:rPr lang="zh-TW" altLang="en-US" sz="3200" b="1" dirty="0">
                <a:solidFill>
                  <a:srgbClr val="FAFD00"/>
                </a:solidFill>
              </a:rPr>
              <a:t>必定看顧你</a:t>
            </a:r>
            <a:r>
              <a:rPr lang="zh-TW" altLang="en-US" sz="3200" b="1" dirty="0" smtClean="0">
                <a:solidFill>
                  <a:srgbClr val="FAFD00"/>
                </a:solidFill>
              </a:rPr>
              <a:t>們</a:t>
            </a:r>
            <a:r>
              <a:rPr lang="en-US" altLang="zh-TW" sz="3200" b="1" dirty="0" smtClean="0">
                <a:solidFill>
                  <a:srgbClr val="FAFD00"/>
                </a:solidFill>
              </a:rPr>
              <a:t>”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57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sz="3600" b="1" dirty="0">
                <a:effectLst/>
              </a:rPr>
              <a:t>希伯來</a:t>
            </a:r>
            <a:r>
              <a:rPr lang="zh-TW" altLang="en-US" sz="3600" b="1" dirty="0" smtClean="0">
                <a:effectLst/>
              </a:rPr>
              <a:t>書</a:t>
            </a:r>
            <a:r>
              <a:rPr lang="en-US" sz="3600" dirty="0">
                <a:effectLst/>
              </a:rPr>
              <a:t>11:22 </a:t>
            </a:r>
            <a:r>
              <a:rPr lang="zh-TW" altLang="en-US" sz="3600" dirty="0">
                <a:effectLst/>
              </a:rPr>
              <a:t>約瑟因著信、臨終的時候、題到以色列族將來要出埃及、並為自己的骸骨留下遺命。 </a:t>
            </a:r>
            <a:r>
              <a:rPr lang="en-US" sz="3600" b="1" dirty="0" smtClean="0">
                <a:solidFill>
                  <a:srgbClr val="00FFFF"/>
                </a:solidFill>
                <a:effectLst/>
              </a:rPr>
              <a:t>11:22</a:t>
            </a:r>
            <a:r>
              <a:rPr lang="en-US" sz="3600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Tùi-sìn</a:t>
            </a:r>
            <a:r>
              <a:rPr lang="en-US" sz="3600" dirty="0">
                <a:solidFill>
                  <a:srgbClr val="00FFFF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Iok-sek</a:t>
            </a:r>
            <a:r>
              <a:rPr lang="en-US" sz="3600" dirty="0">
                <a:solidFill>
                  <a:srgbClr val="00FF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lîm-chiong</a:t>
            </a:r>
            <a:r>
              <a:rPr lang="en-US" sz="3600" dirty="0">
                <a:solidFill>
                  <a:srgbClr val="00FFFF"/>
                </a:solidFill>
                <a:effectLst/>
              </a:rPr>
              <a:t> ê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sî</a:t>
            </a:r>
            <a:r>
              <a:rPr lang="en-US" sz="3600" dirty="0">
                <a:solidFill>
                  <a:srgbClr val="00FFFF"/>
                </a:solidFill>
                <a:effectLst/>
              </a:rPr>
              <a:t>,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liām-tio̍h</a:t>
            </a:r>
            <a:r>
              <a:rPr lang="en-US" sz="3600" dirty="0">
                <a:solidFill>
                  <a:srgbClr val="00FF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Í-sek-lia̍t</a:t>
            </a:r>
            <a:r>
              <a:rPr lang="en-US" sz="3600" dirty="0">
                <a:solidFill>
                  <a:srgbClr val="00FFFF"/>
                </a:solidFill>
                <a:effectLst/>
              </a:rPr>
              <a:t> ê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hō</a:t>
            </a:r>
            <a:r>
              <a:rPr lang="en-US" sz="3600" dirty="0">
                <a:solidFill>
                  <a:srgbClr val="00FFFF"/>
                </a:solidFill>
                <a:effectLst/>
              </a:rPr>
              <a:t>͘-è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beh</a:t>
            </a:r>
            <a:r>
              <a:rPr lang="en-US" sz="3600" dirty="0">
                <a:solidFill>
                  <a:srgbClr val="00FF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chhut</a:t>
            </a:r>
            <a:r>
              <a:rPr lang="en-US" sz="3600" dirty="0">
                <a:solidFill>
                  <a:srgbClr val="00FF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Ai-ki̍p</a:t>
            </a:r>
            <a:r>
              <a:rPr lang="en-US" sz="3600" dirty="0">
                <a:solidFill>
                  <a:srgbClr val="00FFFF"/>
                </a:solidFill>
                <a:effectLst/>
              </a:rPr>
              <a:t>;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koh</a:t>
            </a:r>
            <a:r>
              <a:rPr lang="en-US" sz="3600" dirty="0">
                <a:solidFill>
                  <a:srgbClr val="00FF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ūi-tio̍h</a:t>
            </a:r>
            <a:r>
              <a:rPr lang="en-US" sz="3600" dirty="0">
                <a:solidFill>
                  <a:srgbClr val="00FF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i</a:t>
            </a:r>
            <a:r>
              <a:rPr lang="en-US" sz="3600" dirty="0">
                <a:solidFill>
                  <a:srgbClr val="00FFFF"/>
                </a:solidFill>
                <a:effectLst/>
              </a:rPr>
              <a:t> ê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kut-hâi</a:t>
            </a:r>
            <a:r>
              <a:rPr lang="en-US" sz="3600" dirty="0">
                <a:solidFill>
                  <a:srgbClr val="00FF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lâi</a:t>
            </a:r>
            <a:r>
              <a:rPr lang="en-US" sz="3600" dirty="0">
                <a:solidFill>
                  <a:srgbClr val="00FF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hoan-hù</a:t>
            </a:r>
            <a:r>
              <a:rPr lang="en-US" sz="3600" dirty="0">
                <a:solidFill>
                  <a:srgbClr val="00FFFF"/>
                </a:solidFill>
                <a:effectLst/>
              </a:rPr>
              <a:t>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5105400"/>
            <a:ext cx="7848600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 Terminal disease-death: prepare the heart ; </a:t>
            </a:r>
            <a:r>
              <a:rPr lang="en-US" altLang="zh-TW" sz="3200" b="1" dirty="0" smtClean="0">
                <a:solidFill>
                  <a:srgbClr val="FAFD00"/>
                </a:solidFill>
              </a:rPr>
              <a:t>“</a:t>
            </a:r>
            <a:r>
              <a:rPr lang="zh-TW" altLang="en-US" sz="3200" b="1" dirty="0" smtClean="0">
                <a:solidFill>
                  <a:srgbClr val="FAFD00"/>
                </a:solidFill>
              </a:rPr>
              <a:t>我</a:t>
            </a:r>
            <a:r>
              <a:rPr lang="zh-TW" altLang="en-US" sz="3200" b="1" dirty="0">
                <a:solidFill>
                  <a:srgbClr val="FAFD00"/>
                </a:solidFill>
              </a:rPr>
              <a:t>要死了、</a:t>
            </a:r>
            <a:r>
              <a:rPr lang="zh-TW" altLang="en-US" sz="3200" b="1" dirty="0" smtClean="0">
                <a:solidFill>
                  <a:srgbClr val="FAFD00"/>
                </a:solidFill>
              </a:rPr>
              <a:t>但神</a:t>
            </a:r>
            <a:r>
              <a:rPr lang="zh-TW" altLang="en-US" sz="3200" b="1" dirty="0">
                <a:solidFill>
                  <a:srgbClr val="FAFD00"/>
                </a:solidFill>
              </a:rPr>
              <a:t>必定看顧你</a:t>
            </a:r>
            <a:r>
              <a:rPr lang="zh-TW" altLang="en-US" sz="3200" b="1" dirty="0" smtClean="0">
                <a:solidFill>
                  <a:srgbClr val="FAFD00"/>
                </a:solidFill>
              </a:rPr>
              <a:t>們</a:t>
            </a:r>
            <a:r>
              <a:rPr lang="en-US" altLang="zh-TW" sz="3200" b="1" dirty="0" smtClean="0">
                <a:solidFill>
                  <a:srgbClr val="FAFD00"/>
                </a:solidFill>
              </a:rPr>
              <a:t>”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92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b="1" dirty="0" smtClean="0"/>
              <a:t> </a:t>
            </a:r>
            <a:r>
              <a:rPr lang="en-US" b="1" dirty="0" err="1" smtClean="0"/>
              <a:t>以賽亞</a:t>
            </a:r>
            <a:r>
              <a:rPr lang="en-US" b="1" dirty="0" smtClean="0"/>
              <a:t> </a:t>
            </a:r>
            <a:r>
              <a:rPr lang="en-US" dirty="0">
                <a:effectLst/>
              </a:rPr>
              <a:t>38:2 </a:t>
            </a:r>
            <a:r>
              <a:rPr lang="zh-TW" altLang="en-US" dirty="0">
                <a:effectLst/>
              </a:rPr>
              <a:t>希西家就</a:t>
            </a:r>
            <a:r>
              <a:rPr lang="zh-TW" altLang="en-US" dirty="0">
                <a:solidFill>
                  <a:schemeClr val="tx2"/>
                </a:solidFill>
                <a:effectLst/>
              </a:rPr>
              <a:t>轉臉朝牆、禱告耶和華說</a:t>
            </a:r>
            <a:r>
              <a:rPr lang="zh-TW" altLang="en-US" dirty="0" smtClean="0">
                <a:effectLst/>
              </a:rPr>
              <a:t>、</a:t>
            </a:r>
            <a:r>
              <a:rPr lang="en-US" dirty="0" smtClean="0">
                <a:effectLst/>
              </a:rPr>
              <a:t>38:3 </a:t>
            </a:r>
            <a:r>
              <a:rPr lang="zh-TW" altLang="en-US" dirty="0">
                <a:effectLst/>
              </a:rPr>
              <a:t>耶和華阿、求你記念我在你面前怎樣存完全的心、按誠實行事、又作你眼中所看為善的．</a:t>
            </a:r>
            <a:r>
              <a:rPr lang="zh-TW" altLang="en-US" dirty="0">
                <a:solidFill>
                  <a:schemeClr val="tx2"/>
                </a:solidFill>
                <a:effectLst/>
              </a:rPr>
              <a:t>希西家就痛哭了</a:t>
            </a:r>
            <a:r>
              <a:rPr lang="zh-TW" altLang="en-US" dirty="0">
                <a:effectLst/>
              </a:rPr>
              <a:t>。</a:t>
            </a:r>
            <a:endParaRPr lang="en-US" dirty="0">
              <a:effectLst/>
            </a:endParaRPr>
          </a:p>
          <a:p>
            <a:pPr marL="609600" indent="-609600" algn="l"/>
            <a:r>
              <a:rPr lang="en-US" sz="2400" b="1" dirty="0" smtClean="0">
                <a:solidFill>
                  <a:srgbClr val="00FFFF"/>
                </a:solidFill>
                <a:effectLst/>
              </a:rPr>
              <a:t>38:2</a:t>
            </a:r>
            <a:r>
              <a:rPr lang="en-US" sz="2400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>
                <a:solidFill>
                  <a:srgbClr val="00FFFF"/>
                </a:solidFill>
                <a:effectLst/>
              </a:rPr>
              <a:t>Hi-se-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ka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chiū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o̍at-tńg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bīn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altLang="zh-TW" sz="2400" dirty="0" err="1">
                <a:solidFill>
                  <a:schemeClr val="tx2"/>
                </a:solidFill>
                <a:effectLst/>
              </a:rPr>
              <a:t>ǹ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g</a:t>
            </a:r>
            <a:r>
              <a:rPr lang="en-US" sz="2400" dirty="0">
                <a:solidFill>
                  <a:schemeClr val="tx2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piah</a:t>
            </a:r>
            <a:r>
              <a:rPr lang="en-US" sz="2400" dirty="0">
                <a:solidFill>
                  <a:srgbClr val="00FFFF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kî-tó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Iâ-hô-hoa</a:t>
            </a:r>
            <a:r>
              <a:rPr lang="en-US" sz="2400" dirty="0">
                <a:solidFill>
                  <a:srgbClr val="00FFFF"/>
                </a:solidFill>
                <a:effectLst/>
              </a:rPr>
              <a:t>, </a:t>
            </a:r>
            <a:r>
              <a:rPr lang="en-US" sz="2400" dirty="0" smtClean="0">
                <a:solidFill>
                  <a:srgbClr val="00FFFF"/>
                </a:solidFill>
                <a:effectLst/>
              </a:rPr>
              <a:t>kóng,</a:t>
            </a:r>
            <a:r>
              <a:rPr lang="en-US" sz="2400" b="1" dirty="0" smtClean="0">
                <a:solidFill>
                  <a:srgbClr val="00FFFF"/>
                </a:solidFill>
                <a:effectLst/>
              </a:rPr>
              <a:t>38:3</a:t>
            </a:r>
            <a:r>
              <a:rPr lang="en-US" sz="2400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Iâ-hô-hoa</a:t>
            </a:r>
            <a:r>
              <a:rPr lang="en-US" sz="2400" dirty="0">
                <a:solidFill>
                  <a:srgbClr val="00FFFF"/>
                </a:solidFill>
                <a:effectLst/>
              </a:rPr>
              <a:t> ah,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kiû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Lí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kì-liām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góa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tī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Lí</a:t>
            </a:r>
            <a:r>
              <a:rPr lang="en-US" sz="2400" dirty="0">
                <a:solidFill>
                  <a:srgbClr val="00FFFF"/>
                </a:solidFill>
                <a:effectLst/>
              </a:rPr>
              <a:t> ê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bīn-chêng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chái</a:t>
            </a:r>
            <a:r>
              <a:rPr lang="en-US" sz="2400" dirty="0">
                <a:solidFill>
                  <a:srgbClr val="00FFFF"/>
                </a:solidFill>
                <a:effectLst/>
              </a:rPr>
              <a:t>ⁿ-iūⁿ chûn ôan-chôan ê sim, chiàu sêng-si̍t lâi kiâⁿ, koh chòe Lí só͘ khòaⁿ-chòe hó--ê. Hi-se-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ka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chiū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tōa-sia</a:t>
            </a:r>
            <a:r>
              <a:rPr lang="en-US" sz="2400" dirty="0">
                <a:solidFill>
                  <a:schemeClr val="tx2"/>
                </a:solidFill>
                <a:effectLst/>
              </a:rPr>
              <a:t>ⁿ </a:t>
            </a:r>
            <a:r>
              <a:rPr lang="en-US" sz="2400" dirty="0" smtClean="0">
                <a:solidFill>
                  <a:schemeClr val="tx2"/>
                </a:solidFill>
                <a:effectLst/>
              </a:rPr>
              <a:t>thî-khàu</a:t>
            </a:r>
            <a:r>
              <a:rPr lang="en-US" dirty="0" smtClean="0">
                <a:effectLst/>
              </a:rPr>
              <a:t>.</a:t>
            </a:r>
          </a:p>
          <a:p>
            <a:pPr marL="609600" indent="-609600" algn="l"/>
            <a:r>
              <a:rPr lang="en-US" b="1" dirty="0" smtClean="0">
                <a:effectLst/>
              </a:rPr>
              <a:t> </a:t>
            </a:r>
            <a:endParaRPr lang="en-US" sz="2400" dirty="0" smtClean="0">
              <a:solidFill>
                <a:srgbClr val="00FFFF"/>
              </a:solidFill>
            </a:endParaRPr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5334000"/>
            <a:ext cx="3505200" cy="762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绝望的人生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9804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solidFill>
            <a:srgbClr val="0070C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3200" b="1" dirty="0" smtClean="0">
                <a:solidFill>
                  <a:schemeClr val="bg1"/>
                </a:solidFill>
              </a:rPr>
              <a:t>台福基督教會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總會</a:t>
            </a:r>
            <a:r>
              <a:rPr lang="en-US" sz="3200" b="1" dirty="0" smtClean="0">
                <a:solidFill>
                  <a:schemeClr val="bg1"/>
                </a:solidFill>
              </a:rPr>
              <a:t>2015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主題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:</a:t>
            </a:r>
            <a:r>
              <a:rPr lang="ja-JP" altLang="en-US" sz="3200" dirty="0" smtClean="0">
                <a:solidFill>
                  <a:srgbClr val="FFFF00"/>
                </a:solidFill>
              </a:rPr>
              <a:t>同享同擔，</a:t>
            </a:r>
            <a:r>
              <a:rPr lang="zh-TW" altLang="en-US" sz="3200" b="1" dirty="0">
                <a:solidFill>
                  <a:srgbClr val="FFFF00"/>
                </a:solidFill>
              </a:rPr>
              <a:t>與主</a:t>
            </a:r>
            <a:r>
              <a:rPr lang="ja-JP" altLang="en-US" sz="3200" dirty="0" smtClean="0">
                <a:solidFill>
                  <a:srgbClr val="FFFF00"/>
                </a:solidFill>
              </a:rPr>
              <a:t>同行 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91200"/>
          </a:xfrm>
          <a:solidFill>
            <a:srgbClr val="002060"/>
          </a:solidFill>
          <a:ln w="57150">
            <a:solidFill>
              <a:schemeClr val="bg1"/>
            </a:solidFill>
          </a:ln>
        </p:spPr>
        <p:txBody>
          <a:bodyPr>
            <a:normAutofit fontScale="92500"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zh-TW" altLang="en-US" sz="4000" b="1" dirty="0" smtClean="0">
                <a:solidFill>
                  <a:srgbClr val="FFFF00"/>
                </a:solidFill>
              </a:rPr>
              <a:t>雅各書  </a:t>
            </a:r>
            <a:r>
              <a:rPr lang="en-US" altLang="zh-TW" sz="4000" b="1" dirty="0" smtClean="0">
                <a:solidFill>
                  <a:schemeClr val="bg1"/>
                </a:solidFill>
              </a:rPr>
              <a:t>5:15…,</a:t>
            </a:r>
            <a:r>
              <a:rPr lang="zh-TW" altLang="en-US" sz="4000" dirty="0" smtClean="0">
                <a:solidFill>
                  <a:schemeClr val="bg1"/>
                </a:solidFill>
              </a:rPr>
              <a:t>他若犯了罪、也必蒙赦免。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4600" dirty="0" smtClean="0">
                <a:solidFill>
                  <a:schemeClr val="bg1"/>
                </a:solidFill>
              </a:rPr>
              <a:t> </a:t>
            </a:r>
            <a:r>
              <a:rPr lang="zh-TW" altLang="en-US" sz="4600" dirty="0" smtClean="0">
                <a:solidFill>
                  <a:schemeClr val="bg1"/>
                </a:solidFill>
              </a:rPr>
              <a:t> </a:t>
            </a:r>
            <a:r>
              <a:rPr lang="en-US" sz="4600" dirty="0" smtClean="0">
                <a:solidFill>
                  <a:schemeClr val="bg1"/>
                </a:solidFill>
              </a:rPr>
              <a:t>5:16 </a:t>
            </a:r>
            <a:r>
              <a:rPr lang="zh-TW" altLang="en-US" sz="4600" dirty="0" smtClean="0">
                <a:solidFill>
                  <a:schemeClr val="bg1"/>
                </a:solidFill>
              </a:rPr>
              <a:t>所以你們要彼此</a:t>
            </a:r>
            <a:r>
              <a:rPr lang="zh-TW" altLang="en-US" sz="4600" dirty="0" smtClean="0">
                <a:solidFill>
                  <a:srgbClr val="FFFF00"/>
                </a:solidFill>
              </a:rPr>
              <a:t>認罪</a:t>
            </a:r>
            <a:r>
              <a:rPr lang="zh-TW" altLang="en-US" sz="4600" dirty="0" smtClean="0">
                <a:solidFill>
                  <a:schemeClr val="bg1"/>
                </a:solidFill>
              </a:rPr>
              <a:t>、互相代求、使你們可以得醫治。</a:t>
            </a:r>
            <a:r>
              <a:rPr lang="zh-TW" altLang="en-US" sz="4600" dirty="0" smtClean="0">
                <a:solidFill>
                  <a:srgbClr val="FFFF00"/>
                </a:solidFill>
              </a:rPr>
              <a:t>義人祈禱所發的力量</a:t>
            </a:r>
            <a:r>
              <a:rPr lang="zh-TW" altLang="en-US" sz="4600" dirty="0" smtClean="0">
                <a:solidFill>
                  <a:schemeClr val="bg1"/>
                </a:solidFill>
              </a:rPr>
              <a:t>、是大有功效的。</a:t>
            </a:r>
            <a:endParaRPr lang="en-US" sz="4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4600" dirty="0" smtClean="0">
                <a:solidFill>
                  <a:schemeClr val="bg1"/>
                </a:solidFill>
              </a:rPr>
              <a:t> </a:t>
            </a:r>
            <a:r>
              <a:rPr lang="en-US" sz="4600" dirty="0" smtClean="0">
                <a:solidFill>
                  <a:srgbClr val="00FFFF"/>
                </a:solidFill>
              </a:rPr>
              <a:t>5:15…,</a:t>
            </a:r>
            <a:r>
              <a:rPr lang="en-US" sz="3600" dirty="0" smtClean="0">
                <a:solidFill>
                  <a:srgbClr val="00FFFF"/>
                </a:solidFill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</a:rPr>
              <a:t>i</a:t>
            </a:r>
            <a:r>
              <a:rPr lang="en-US" sz="3600" dirty="0" smtClean="0">
                <a:solidFill>
                  <a:srgbClr val="00FFFF"/>
                </a:solidFill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</a:rPr>
              <a:t>nā</a:t>
            </a:r>
            <a:r>
              <a:rPr lang="en-US" sz="3600" dirty="0" smtClean="0">
                <a:solidFill>
                  <a:srgbClr val="00FFFF"/>
                </a:solidFill>
              </a:rPr>
              <a:t> ū </a:t>
            </a:r>
            <a:r>
              <a:rPr lang="en-US" sz="3600" dirty="0" err="1" smtClean="0">
                <a:solidFill>
                  <a:srgbClr val="00FFFF"/>
                </a:solidFill>
              </a:rPr>
              <a:t>chōe</a:t>
            </a:r>
            <a:r>
              <a:rPr lang="en-US" sz="3600" dirty="0" smtClean="0">
                <a:solidFill>
                  <a:srgbClr val="00FFFF"/>
                </a:solidFill>
              </a:rPr>
              <a:t>, </a:t>
            </a:r>
            <a:r>
              <a:rPr lang="en-US" sz="3600" dirty="0" err="1" smtClean="0">
                <a:solidFill>
                  <a:srgbClr val="00FFFF"/>
                </a:solidFill>
              </a:rPr>
              <a:t>beh</a:t>
            </a:r>
            <a:r>
              <a:rPr lang="en-US" sz="3600" dirty="0" smtClean="0">
                <a:solidFill>
                  <a:srgbClr val="00FFFF"/>
                </a:solidFill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</a:rPr>
              <a:t>sià-bián</a:t>
            </a:r>
            <a:r>
              <a:rPr lang="en-US" sz="3600" dirty="0" smtClean="0">
                <a:solidFill>
                  <a:srgbClr val="00FFFF"/>
                </a:solidFill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</a:rPr>
              <a:t>i</a:t>
            </a:r>
            <a:r>
              <a:rPr lang="en-US" sz="3600" dirty="0" smtClean="0">
                <a:solidFill>
                  <a:srgbClr val="00FFFF"/>
                </a:solidFill>
              </a:rPr>
              <a:t>.  </a:t>
            </a:r>
            <a:r>
              <a:rPr lang="en-US" sz="3600" b="1" dirty="0" smtClean="0">
                <a:solidFill>
                  <a:srgbClr val="00FFFF"/>
                </a:solidFill>
              </a:rPr>
              <a:t>5:16</a:t>
            </a:r>
            <a:r>
              <a:rPr lang="en-US" sz="3600" dirty="0" smtClean="0">
                <a:solidFill>
                  <a:srgbClr val="00FFFF"/>
                </a:solidFill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</a:rPr>
              <a:t>Lín</a:t>
            </a:r>
            <a:r>
              <a:rPr lang="en-US" sz="3600" dirty="0" smtClean="0">
                <a:solidFill>
                  <a:srgbClr val="00FFFF"/>
                </a:solidFill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</a:rPr>
              <a:t>tio̍h</a:t>
            </a:r>
            <a:r>
              <a:rPr lang="en-US" sz="3600" dirty="0" smtClean="0">
                <a:solidFill>
                  <a:srgbClr val="00FFFF"/>
                </a:solidFill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</a:rPr>
              <a:t>saⁿ-tùi</a:t>
            </a:r>
            <a:r>
              <a:rPr lang="en-US" sz="3600" dirty="0" smtClean="0">
                <a:solidFill>
                  <a:srgbClr val="00FFFF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jīn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chōe</a:t>
            </a:r>
            <a:r>
              <a:rPr lang="en-US" sz="3600" dirty="0" smtClean="0">
                <a:solidFill>
                  <a:srgbClr val="00FFFF"/>
                </a:solidFill>
              </a:rPr>
              <a:t>, </a:t>
            </a:r>
            <a:r>
              <a:rPr lang="en-US" sz="3600" dirty="0" err="1" smtClean="0">
                <a:solidFill>
                  <a:srgbClr val="00FFFF"/>
                </a:solidFill>
              </a:rPr>
              <a:t>saⁿ-thòe</a:t>
            </a:r>
            <a:r>
              <a:rPr lang="en-US" sz="3600" dirty="0" smtClean="0">
                <a:solidFill>
                  <a:srgbClr val="00FFFF"/>
                </a:solidFill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</a:rPr>
              <a:t>kî-tó</a:t>
            </a:r>
            <a:r>
              <a:rPr lang="en-US" sz="3600" dirty="0" smtClean="0">
                <a:solidFill>
                  <a:srgbClr val="00FFFF"/>
                </a:solidFill>
              </a:rPr>
              <a:t>, </a:t>
            </a:r>
            <a:r>
              <a:rPr lang="en-US" sz="3600" dirty="0" err="1" smtClean="0">
                <a:solidFill>
                  <a:srgbClr val="00FFFF"/>
                </a:solidFill>
              </a:rPr>
              <a:t>thang</a:t>
            </a:r>
            <a:r>
              <a:rPr lang="en-US" sz="3600" dirty="0" smtClean="0">
                <a:solidFill>
                  <a:srgbClr val="00FFFF"/>
                </a:solidFill>
              </a:rPr>
              <a:t> tit-</a:t>
            </a:r>
            <a:r>
              <a:rPr lang="en-US" sz="3600" dirty="0" err="1" smtClean="0">
                <a:solidFill>
                  <a:srgbClr val="00FFFF"/>
                </a:solidFill>
              </a:rPr>
              <a:t>tio̍h</a:t>
            </a:r>
            <a:r>
              <a:rPr lang="en-US" sz="3600" dirty="0" smtClean="0">
                <a:solidFill>
                  <a:srgbClr val="00FFFF"/>
                </a:solidFill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</a:rPr>
              <a:t>i-hó</a:t>
            </a:r>
            <a:r>
              <a:rPr lang="en-US" sz="3600" dirty="0" smtClean="0">
                <a:solidFill>
                  <a:srgbClr val="00FFFF"/>
                </a:solidFill>
              </a:rPr>
              <a:t>. </a:t>
            </a:r>
            <a:r>
              <a:rPr lang="en-US" sz="3600" dirty="0" err="1" smtClean="0">
                <a:solidFill>
                  <a:srgbClr val="FFFF00"/>
                </a:solidFill>
              </a:rPr>
              <a:t>Gī-lâng</a:t>
            </a:r>
            <a:r>
              <a:rPr lang="en-US" sz="3600" dirty="0" smtClean="0">
                <a:solidFill>
                  <a:srgbClr val="FFFF00"/>
                </a:solidFill>
              </a:rPr>
              <a:t> ê </a:t>
            </a:r>
            <a:r>
              <a:rPr lang="en-US" sz="3600" dirty="0" err="1" smtClean="0">
                <a:solidFill>
                  <a:srgbClr val="FFFF00"/>
                </a:solidFill>
              </a:rPr>
              <a:t>kî-tó</a:t>
            </a:r>
            <a:r>
              <a:rPr lang="en-US" sz="3600" dirty="0" smtClean="0">
                <a:solidFill>
                  <a:srgbClr val="FFFF00"/>
                </a:solidFill>
              </a:rPr>
              <a:t>,</a:t>
            </a:r>
            <a:r>
              <a:rPr lang="en-US" sz="3600" dirty="0" smtClean="0">
                <a:solidFill>
                  <a:srgbClr val="00FFFF"/>
                </a:solidFill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</a:rPr>
              <a:t>i</a:t>
            </a:r>
            <a:r>
              <a:rPr lang="en-US" sz="3600" dirty="0" smtClean="0">
                <a:solidFill>
                  <a:srgbClr val="00FFFF"/>
                </a:solidFill>
              </a:rPr>
              <a:t> ê </a:t>
            </a:r>
            <a:r>
              <a:rPr lang="en-US" sz="3600" dirty="0" err="1" smtClean="0">
                <a:solidFill>
                  <a:srgbClr val="00FFFF"/>
                </a:solidFill>
              </a:rPr>
              <a:t>le̍k-liōng</a:t>
            </a:r>
            <a:r>
              <a:rPr lang="en-US" sz="3600" dirty="0" smtClean="0">
                <a:solidFill>
                  <a:srgbClr val="00FFFF"/>
                </a:solidFill>
              </a:rPr>
              <a:t> ū </a:t>
            </a:r>
            <a:r>
              <a:rPr lang="en-US" sz="3600" dirty="0" err="1" smtClean="0">
                <a:solidFill>
                  <a:srgbClr val="00FFFF"/>
                </a:solidFill>
              </a:rPr>
              <a:t>tōa</a:t>
            </a:r>
            <a:r>
              <a:rPr lang="en-US" sz="3600" dirty="0" smtClean="0">
                <a:solidFill>
                  <a:srgbClr val="00FFFF"/>
                </a:solidFill>
              </a:rPr>
              <a:t> </a:t>
            </a:r>
            <a:r>
              <a:rPr lang="en-US" sz="3600" dirty="0" err="1" smtClean="0">
                <a:solidFill>
                  <a:srgbClr val="00FFFF"/>
                </a:solidFill>
              </a:rPr>
              <a:t>kong-hāu</a:t>
            </a:r>
            <a:r>
              <a:rPr lang="en-US" sz="3600" dirty="0" smtClean="0">
                <a:solidFill>
                  <a:srgbClr val="00FFFF"/>
                </a:solidFill>
              </a:rPr>
              <a:t>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b="1" dirty="0" smtClean="0">
              <a:solidFill>
                <a:srgbClr val="00FFFF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3429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724400" y="3886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62000" y="5486400"/>
            <a:ext cx="1676400" cy="103631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FF00"/>
                </a:solidFill>
              </a:rPr>
              <a:t>義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人</a:t>
            </a:r>
            <a:r>
              <a:rPr lang="zh-TW" altLang="en-US" sz="3200" b="1" dirty="0">
                <a:solidFill>
                  <a:srgbClr val="FFFF00"/>
                </a:solidFill>
                <a:latin typeface="細明體" pitchFamily="49" charset="-120"/>
                <a:ea typeface="細明體" pitchFamily="49" charset="-120"/>
              </a:rPr>
              <a:t>的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祈禱</a:t>
            </a:r>
            <a:r>
              <a:rPr lang="en-US" altLang="zh-TW" sz="3200" b="1" dirty="0" smtClean="0">
                <a:solidFill>
                  <a:srgbClr val="FFFF00"/>
                </a:solidFill>
              </a:rPr>
              <a:t>?</a:t>
            </a:r>
            <a:endParaRPr lang="en-US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743200" y="5943600"/>
            <a:ext cx="60960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822284" y="5397916"/>
            <a:ext cx="1341119" cy="1044054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</a:rPr>
              <a:t>病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24500" y="5943600"/>
            <a:ext cx="110490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977987" y="5402466"/>
            <a:ext cx="1556413" cy="109637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</a:rPr>
              <a:t>醫治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65869" y="541861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FFFF00"/>
                </a:solidFill>
              </a:rPr>
              <a:t>認罪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52870" y="601803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FF00"/>
                </a:solidFill>
              </a:rPr>
              <a:t>悔改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53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sz="4000" b="1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r>
              <a:rPr lang="en-US" sz="2400" b="1" dirty="0" smtClean="0"/>
              <a:t> </a:t>
            </a:r>
            <a:endParaRPr lang="en-US" sz="2400" b="1" dirty="0"/>
          </a:p>
          <a:p>
            <a:pPr marL="609600" indent="-609600"/>
            <a:endParaRPr lang="en-US" sz="4400" dirty="0" smtClean="0"/>
          </a:p>
          <a:p>
            <a:pPr marL="609600" indent="-609600"/>
            <a:endParaRPr lang="en-US" sz="4400" dirty="0"/>
          </a:p>
          <a:p>
            <a:pPr marL="609600" indent="-609600"/>
            <a:endParaRPr lang="en-US" sz="4400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15700354-close-up-of-doctor-s-hands-making-heart-shape-isolated-on-white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14600"/>
            <a:ext cx="2560320" cy="17526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943600" y="2133600"/>
            <a:ext cx="26670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724400"/>
            <a:ext cx="259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FF"/>
                </a:solidFill>
              </a:rPr>
              <a:t>病人的關懷</a:t>
            </a:r>
            <a:r>
              <a:rPr lang="en-US" sz="2800" b="1" dirty="0" smtClean="0">
                <a:solidFill>
                  <a:srgbClr val="FFFFFF"/>
                </a:solidFill>
              </a:rPr>
              <a:t> (II)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5531234" y="2392194"/>
            <a:ext cx="2514600" cy="2665750"/>
          </a:xfrm>
          <a:prstGeom prst="irregularSeal1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1"/>
                </a:solidFill>
              </a:rPr>
              <a:t> 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醫治</a:t>
            </a:r>
            <a:r>
              <a:rPr lang="zh-TW" altLang="en-US" sz="2800" b="1" dirty="0" smtClean="0">
                <a:solidFill>
                  <a:schemeClr val="tx1"/>
                </a:solidFill>
                <a:latin typeface="細明體" pitchFamily="49" charset="-120"/>
                <a:ea typeface="細明體" pitchFamily="49" charset="-120"/>
              </a:rPr>
              <a:t>的</a:t>
            </a:r>
            <a:r>
              <a:rPr lang="zh-TW" altLang="en-US" sz="2800" b="1" dirty="0">
                <a:solidFill>
                  <a:schemeClr val="tx1"/>
                </a:solidFill>
              </a:rPr>
              <a:t>祈禱</a:t>
            </a:r>
            <a:r>
              <a:rPr lang="en-US" altLang="zh-TW" sz="2800" b="1" dirty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11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2800" b="1" dirty="0" err="1" smtClean="0"/>
              <a:t>以賽亞</a:t>
            </a:r>
            <a:r>
              <a:rPr lang="en-US" sz="2800" b="1" dirty="0" smtClean="0"/>
              <a:t> </a:t>
            </a:r>
            <a:r>
              <a:rPr lang="en-US" sz="2800" dirty="0">
                <a:effectLst/>
              </a:rPr>
              <a:t>38:4 </a:t>
            </a:r>
            <a:r>
              <a:rPr lang="zh-TW" altLang="en-US" sz="2800" dirty="0">
                <a:effectLst/>
              </a:rPr>
              <a:t>耶和華的話臨到以賽亞說</a:t>
            </a:r>
            <a:r>
              <a:rPr lang="zh-TW" altLang="en-US" sz="2800" dirty="0" smtClean="0">
                <a:effectLst/>
              </a:rPr>
              <a:t>、</a:t>
            </a:r>
            <a:r>
              <a:rPr lang="en-US" sz="2800" dirty="0" smtClean="0">
                <a:effectLst/>
              </a:rPr>
              <a:t>Isa </a:t>
            </a:r>
            <a:r>
              <a:rPr lang="en-US" sz="2800" dirty="0">
                <a:effectLst/>
              </a:rPr>
              <a:t>38:5 </a:t>
            </a:r>
            <a:r>
              <a:rPr lang="zh-TW" altLang="en-US" sz="2800" dirty="0">
                <a:effectLst/>
              </a:rPr>
              <a:t>你去告訴希西家說、耶和華你祖大衛的　神如此說、</a:t>
            </a:r>
            <a:r>
              <a:rPr lang="zh-TW" altLang="en-US" sz="2800" b="1" dirty="0">
                <a:solidFill>
                  <a:schemeClr val="tx2"/>
                </a:solidFill>
                <a:effectLst/>
              </a:rPr>
              <a:t>我聽見了你的禱告</a:t>
            </a:r>
            <a:r>
              <a:rPr lang="zh-TW" altLang="en-US" sz="2800" dirty="0">
                <a:effectLst/>
              </a:rPr>
              <a:t>、看見了你的眼淚、</a:t>
            </a:r>
            <a:r>
              <a:rPr lang="zh-TW" altLang="en-US" sz="2800" dirty="0">
                <a:solidFill>
                  <a:schemeClr val="tx2"/>
                </a:solidFill>
                <a:effectLst/>
              </a:rPr>
              <a:t>我必加增你十五年的壽數</a:t>
            </a:r>
            <a:r>
              <a:rPr lang="zh-TW" altLang="en-US" sz="2800" dirty="0">
                <a:effectLst/>
              </a:rPr>
              <a:t>．</a:t>
            </a:r>
            <a:endParaRPr lang="en-US" sz="2800" dirty="0">
              <a:effectLst/>
            </a:endParaRPr>
          </a:p>
          <a:p>
            <a:pPr marL="609600" indent="-609600" algn="l"/>
            <a:r>
              <a:rPr lang="en-US" sz="2400" b="1" dirty="0" smtClean="0">
                <a:solidFill>
                  <a:srgbClr val="00FFFF"/>
                </a:solidFill>
                <a:effectLst/>
              </a:rPr>
              <a:t>38:4</a:t>
            </a:r>
            <a:r>
              <a:rPr lang="en-US" sz="2400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Tùi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án-ni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Iâ-hô-hoa</a:t>
            </a:r>
            <a:r>
              <a:rPr lang="en-US" sz="2400" dirty="0">
                <a:solidFill>
                  <a:srgbClr val="00FFFF"/>
                </a:solidFill>
                <a:effectLst/>
              </a:rPr>
              <a:t> ê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ōe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lîm-kàu</a:t>
            </a:r>
            <a:r>
              <a:rPr lang="en-US" sz="2400" dirty="0">
                <a:solidFill>
                  <a:srgbClr val="00FFFF"/>
                </a:solidFill>
                <a:effectLst/>
              </a:rPr>
              <a:t> Í-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sài</a:t>
            </a:r>
            <a:r>
              <a:rPr lang="en-US" sz="2400" dirty="0">
                <a:solidFill>
                  <a:srgbClr val="00FFFF"/>
                </a:solidFill>
                <a:effectLst/>
              </a:rPr>
              <a:t>-a </a:t>
            </a:r>
            <a:r>
              <a:rPr lang="en-US" sz="2400" dirty="0" err="1" smtClean="0">
                <a:solidFill>
                  <a:srgbClr val="00FFFF"/>
                </a:solidFill>
                <a:effectLst/>
              </a:rPr>
              <a:t>kóng</a:t>
            </a:r>
            <a:r>
              <a:rPr lang="en-US" sz="2400" dirty="0" smtClean="0">
                <a:solidFill>
                  <a:srgbClr val="00FFFF"/>
                </a:solidFill>
                <a:effectLst/>
              </a:rPr>
              <a:t>, </a:t>
            </a:r>
            <a:r>
              <a:rPr lang="en-US" sz="2400" b="1" dirty="0" smtClean="0">
                <a:solidFill>
                  <a:srgbClr val="00FFFF"/>
                </a:solidFill>
                <a:effectLst/>
              </a:rPr>
              <a:t>38:5</a:t>
            </a:r>
            <a:r>
              <a:rPr lang="en-US" sz="2400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Lí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khì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kā</a:t>
            </a:r>
            <a:r>
              <a:rPr lang="en-US" sz="2400" dirty="0">
                <a:solidFill>
                  <a:srgbClr val="00FFFF"/>
                </a:solidFill>
                <a:effectLst/>
              </a:rPr>
              <a:t> Hi-se-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ka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kóng</a:t>
            </a:r>
            <a:r>
              <a:rPr lang="en-US" sz="2400" dirty="0">
                <a:solidFill>
                  <a:srgbClr val="00FFFF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Lí</a:t>
            </a:r>
            <a:r>
              <a:rPr lang="en-US" sz="2400" dirty="0">
                <a:solidFill>
                  <a:srgbClr val="00FFFF"/>
                </a:solidFill>
                <a:effectLst/>
              </a:rPr>
              <a:t> ê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chó</a:t>
            </a:r>
            <a:r>
              <a:rPr lang="en-US" sz="2400" dirty="0">
                <a:solidFill>
                  <a:srgbClr val="00FFFF"/>
                </a:solidFill>
                <a:effectLst/>
              </a:rPr>
              <a:t>͘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Tāi-pi̍t</a:t>
            </a:r>
            <a:r>
              <a:rPr lang="en-US" sz="2400" dirty="0">
                <a:solidFill>
                  <a:srgbClr val="00FFFF"/>
                </a:solidFill>
                <a:effectLst/>
              </a:rPr>
              <a:t> ê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Siōng-tè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Iâ-hô-hoa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án-ni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kóng</a:t>
            </a:r>
            <a:r>
              <a:rPr lang="en-US" sz="2400" dirty="0">
                <a:solidFill>
                  <a:srgbClr val="00FFFF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Góa</a:t>
            </a:r>
            <a:r>
              <a:rPr lang="en-US" sz="2400" dirty="0">
                <a:solidFill>
                  <a:srgbClr val="00FFFF"/>
                </a:solidFill>
                <a:effectLst/>
              </a:rPr>
              <a:t> í-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keng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thia</a:t>
            </a:r>
            <a:r>
              <a:rPr lang="en-US" sz="2400" dirty="0">
                <a:solidFill>
                  <a:srgbClr val="00FFFF"/>
                </a:solidFill>
                <a:effectLst/>
              </a:rPr>
              <a:t>ⁿ-kìⁿ lí ê kî-tó, khòaⁿ-kìⁿ lí ê ba̍k-sái; khòaⁿ ah, Góa beh ke-thiⁿ lí ê hè-siū cha̍p-gō͘ nî.</a:t>
            </a:r>
            <a:br>
              <a:rPr lang="en-US" sz="2400" dirty="0">
                <a:solidFill>
                  <a:srgbClr val="00FFFF"/>
                </a:solidFill>
                <a:effectLst/>
              </a:rPr>
            </a:br>
            <a:endParaRPr lang="en-US" sz="2400" dirty="0" smtClean="0">
              <a:solidFill>
                <a:srgbClr val="00FFFF"/>
              </a:solidFill>
            </a:endParaRPr>
          </a:p>
          <a:p>
            <a:pPr marL="609600" indent="-609600"/>
            <a:endParaRPr lang="en-US" sz="3600" dirty="0" smtClean="0"/>
          </a:p>
          <a:p>
            <a:pPr marL="609600" indent="-609600"/>
            <a:r>
              <a:rPr lang="en-US" altLang="zh-TW" b="1" dirty="0" smtClean="0">
                <a:solidFill>
                  <a:schemeClr val="tx2"/>
                </a:solidFill>
                <a:effectLst/>
              </a:rPr>
              <a:t> </a:t>
            </a:r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905000" y="4431542"/>
            <a:ext cx="1409700" cy="1257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耶和華</a:t>
            </a:r>
            <a:endParaRPr lang="en-US" sz="24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870325" y="5015837"/>
            <a:ext cx="12350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486400" y="4457700"/>
            <a:ext cx="2286000" cy="8763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2"/>
                </a:solidFill>
              </a:rPr>
              <a:t>聽見了</a:t>
            </a:r>
            <a:r>
              <a:rPr lang="zh-TW" altLang="en-US" sz="2800" b="1" dirty="0" smtClean="0">
                <a:solidFill>
                  <a:schemeClr val="tx2"/>
                </a:solidFill>
              </a:rPr>
              <a:t>禱告</a:t>
            </a:r>
            <a:r>
              <a:rPr lang="en-US" altLang="zh-TW" sz="2800" b="1" dirty="0" smtClean="0">
                <a:solidFill>
                  <a:schemeClr val="tx2"/>
                </a:solidFill>
              </a:rPr>
              <a:t>!</a:t>
            </a:r>
            <a:endParaRPr lang="en-US" sz="2800" dirty="0"/>
          </a:p>
        </p:txBody>
      </p:sp>
      <p:sp>
        <p:nvSpPr>
          <p:cNvPr id="3" name="Explosion 1 2"/>
          <p:cNvSpPr/>
          <p:nvPr/>
        </p:nvSpPr>
        <p:spPr>
          <a:xfrm>
            <a:off x="3352800" y="5092038"/>
            <a:ext cx="2438400" cy="1433087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</a:rPr>
              <a:t>加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增 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十</a:t>
            </a:r>
            <a:r>
              <a:rPr lang="zh-TW" altLang="en-US" sz="2000" b="1" dirty="0">
                <a:solidFill>
                  <a:schemeClr val="tx1"/>
                </a:solidFill>
              </a:rPr>
              <a:t>五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?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</a:rPr>
              <a:t>．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60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b="1" dirty="0" smtClean="0"/>
              <a:t>歷代志下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 32:27 </a:t>
            </a:r>
            <a:r>
              <a:rPr lang="zh-TW" altLang="en-US" dirty="0">
                <a:effectLst/>
              </a:rPr>
              <a:t>希西家大有尊榮貲財．建造府庫、收藏金銀、寶石、香料、盾牌、和各樣的寶</a:t>
            </a:r>
            <a:r>
              <a:rPr lang="zh-TW" altLang="en-US" dirty="0" smtClean="0">
                <a:effectLst/>
              </a:rPr>
              <a:t>器</a:t>
            </a:r>
            <a:r>
              <a:rPr lang="en-US" b="1" dirty="0" smtClean="0">
                <a:solidFill>
                  <a:srgbClr val="00FFFF"/>
                </a:solidFill>
                <a:effectLst/>
              </a:rPr>
              <a:t> 32:27</a:t>
            </a:r>
            <a:r>
              <a:rPr lang="en-US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dirty="0">
                <a:solidFill>
                  <a:srgbClr val="00FFFF"/>
                </a:solidFill>
                <a:effectLst/>
              </a:rPr>
              <a:t>Hi-se-</a:t>
            </a:r>
            <a:r>
              <a:rPr lang="en-US" dirty="0" err="1">
                <a:solidFill>
                  <a:srgbClr val="00FFFF"/>
                </a:solidFill>
                <a:effectLst/>
              </a:rPr>
              <a:t>ka</a:t>
            </a:r>
            <a:r>
              <a:rPr lang="en-US" dirty="0">
                <a:solidFill>
                  <a:srgbClr val="00FFFF"/>
                </a:solidFill>
                <a:effectLst/>
              </a:rPr>
              <a:t> ū </a:t>
            </a:r>
            <a:r>
              <a:rPr lang="en-US" dirty="0" err="1">
                <a:solidFill>
                  <a:srgbClr val="00FFFF"/>
                </a:solidFill>
                <a:effectLst/>
              </a:rPr>
              <a:t>chōe-chōe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hè-châi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kap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tōa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êng-kng</a:t>
            </a:r>
            <a:r>
              <a:rPr lang="en-US" dirty="0">
                <a:solidFill>
                  <a:srgbClr val="00FFFF"/>
                </a:solidFill>
                <a:effectLst/>
              </a:rPr>
              <a:t>, </a:t>
            </a:r>
            <a:r>
              <a:rPr lang="en-US" dirty="0" err="1">
                <a:solidFill>
                  <a:srgbClr val="00FFFF"/>
                </a:solidFill>
                <a:effectLst/>
              </a:rPr>
              <a:t>ūi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ka-kī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khí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hú-khò</a:t>
            </a:r>
            <a:r>
              <a:rPr lang="en-US" dirty="0">
                <a:solidFill>
                  <a:srgbClr val="00FFFF"/>
                </a:solidFill>
                <a:effectLst/>
              </a:rPr>
              <a:t>͘, </a:t>
            </a:r>
            <a:r>
              <a:rPr lang="en-US" dirty="0" err="1">
                <a:solidFill>
                  <a:srgbClr val="00FFFF"/>
                </a:solidFill>
                <a:effectLst/>
              </a:rPr>
              <a:t>siu-kh</a:t>
            </a:r>
            <a:r>
              <a:rPr lang="en-US" altLang="zh-TW" dirty="0" err="1">
                <a:solidFill>
                  <a:srgbClr val="00FFFF"/>
                </a:solidFill>
                <a:effectLst/>
              </a:rPr>
              <a:t>ǹ</a:t>
            </a:r>
            <a:r>
              <a:rPr lang="en-US" dirty="0" err="1">
                <a:solidFill>
                  <a:srgbClr val="00FFFF"/>
                </a:solidFill>
                <a:effectLst/>
              </a:rPr>
              <a:t>g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kim-gûn</a:t>
            </a:r>
            <a:r>
              <a:rPr lang="en-US" dirty="0">
                <a:solidFill>
                  <a:srgbClr val="00FFFF"/>
                </a:solidFill>
                <a:effectLst/>
              </a:rPr>
              <a:t>, </a:t>
            </a:r>
            <a:r>
              <a:rPr lang="en-US" dirty="0" err="1">
                <a:solidFill>
                  <a:srgbClr val="00FFFF"/>
                </a:solidFill>
                <a:effectLst/>
              </a:rPr>
              <a:t>pó-chio̍h</a:t>
            </a:r>
            <a:r>
              <a:rPr lang="en-US" dirty="0">
                <a:solidFill>
                  <a:srgbClr val="00FFFF"/>
                </a:solidFill>
                <a:effectLst/>
              </a:rPr>
              <a:t>, </a:t>
            </a:r>
            <a:r>
              <a:rPr lang="en-US" dirty="0" err="1">
                <a:solidFill>
                  <a:srgbClr val="00FFFF"/>
                </a:solidFill>
                <a:effectLst/>
              </a:rPr>
              <a:t>hiu</a:t>
            </a:r>
            <a:r>
              <a:rPr lang="en-US" dirty="0">
                <a:solidFill>
                  <a:srgbClr val="00FFFF"/>
                </a:solidFill>
                <a:effectLst/>
              </a:rPr>
              <a:t>ⁿ-liāu, pîn-pâi, kap ta̍k-iūⁿ ê pó-khì;</a:t>
            </a:r>
            <a:br>
              <a:rPr lang="en-US" dirty="0">
                <a:solidFill>
                  <a:srgbClr val="00FFFF"/>
                </a:solidFill>
                <a:effectLst/>
              </a:rPr>
            </a:br>
            <a:r>
              <a:rPr lang="en-US" dirty="0">
                <a:effectLst/>
              </a:rPr>
              <a:t> </a:t>
            </a:r>
            <a:r>
              <a:rPr lang="zh-TW" altLang="en-US" dirty="0" smtClean="0">
                <a:effectLst/>
              </a:rPr>
              <a:t>．</a:t>
            </a:r>
            <a:endParaRPr lang="en-US" dirty="0">
              <a:effectLst/>
            </a:endParaRPr>
          </a:p>
          <a:p>
            <a:pPr algn="l"/>
            <a:endParaRPr lang="en-US" sz="36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724400"/>
            <a:ext cx="20574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</a:rPr>
              <a:t>禱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告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:</a:t>
            </a:r>
            <a:r>
              <a:rPr lang="zh-TW" altLang="en-US" sz="2800" dirty="0" smtClean="0">
                <a:solidFill>
                  <a:schemeClr val="tx1"/>
                </a:solidFill>
              </a:rPr>
              <a:t>轉</a:t>
            </a:r>
            <a:r>
              <a:rPr lang="zh-TW" altLang="en-US" sz="2800" dirty="0">
                <a:solidFill>
                  <a:schemeClr val="tx1"/>
                </a:solidFill>
              </a:rPr>
              <a:t>臉朝</a:t>
            </a:r>
            <a:r>
              <a:rPr lang="zh-TW" altLang="en-US" sz="2800" dirty="0" smtClean="0">
                <a:solidFill>
                  <a:schemeClr val="tx1"/>
                </a:solidFill>
              </a:rPr>
              <a:t>牆</a:t>
            </a:r>
            <a:r>
              <a:rPr lang="en-US" altLang="zh-TW" sz="2800" dirty="0" smtClean="0">
                <a:solidFill>
                  <a:schemeClr val="tx1"/>
                </a:solidFill>
              </a:rPr>
              <a:t>;</a:t>
            </a:r>
            <a:r>
              <a:rPr lang="zh-TW" altLang="en-US" sz="2800" dirty="0">
                <a:solidFill>
                  <a:schemeClr val="tx1"/>
                </a:solidFill>
              </a:rPr>
              <a:t>痛哭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4798325"/>
            <a:ext cx="16764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希西</a:t>
            </a:r>
            <a:r>
              <a:rPr lang="zh-TW" altLang="en-US" sz="2800" dirty="0" smtClean="0"/>
              <a:t>家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ja-JP" altLang="en-US" sz="2800" dirty="0" smtClean="0"/>
              <a:t>卑</a:t>
            </a:r>
            <a:r>
              <a:rPr lang="ja-JP" altLang="en-US" sz="2800" dirty="0"/>
              <a:t>下的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5266530"/>
            <a:ext cx="1752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080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b="1" dirty="0" smtClean="0"/>
              <a:t>歷代志下</a:t>
            </a:r>
            <a:r>
              <a:rPr lang="en-US" dirty="0" smtClean="0"/>
              <a:t>32:24 </a:t>
            </a:r>
            <a:r>
              <a:rPr lang="zh-TW" altLang="en-US" dirty="0" smtClean="0"/>
              <a:t>那時希西家</a:t>
            </a:r>
            <a:r>
              <a:rPr lang="zh-TW" altLang="en-US" b="1" dirty="0" smtClean="0">
                <a:solidFill>
                  <a:srgbClr val="FFFF00"/>
                </a:solidFill>
              </a:rPr>
              <a:t>病得要死</a:t>
            </a:r>
            <a:r>
              <a:rPr lang="zh-TW" altLang="en-US" dirty="0" smtClean="0"/>
              <a:t>、就禱告耶和華、耶和華應允他、賜他一個兆頭。</a:t>
            </a:r>
            <a:r>
              <a:rPr lang="en-US" dirty="0" smtClean="0"/>
              <a:t> 32:25 </a:t>
            </a:r>
            <a:r>
              <a:rPr lang="zh-TW" altLang="en-US" dirty="0" smtClean="0"/>
              <a:t>希西家卻沒有照他所蒙的恩、報答耶和華、</a:t>
            </a:r>
            <a:r>
              <a:rPr lang="zh-TW" altLang="en-US" b="1" dirty="0" smtClean="0">
                <a:solidFill>
                  <a:srgbClr val="FFFF00"/>
                </a:solidFill>
              </a:rPr>
              <a:t>因他心裡驕傲</a:t>
            </a:r>
            <a:r>
              <a:rPr lang="zh-TW" altLang="en-US" dirty="0" smtClean="0"/>
              <a:t>、所以忿怒要臨到他和猶大並耶路撒冷。</a:t>
            </a:r>
            <a:r>
              <a:rPr lang="en-US" sz="2800" b="1" dirty="0" smtClean="0">
                <a:solidFill>
                  <a:srgbClr val="00FFFF"/>
                </a:solidFill>
              </a:rPr>
              <a:t>32:24</a:t>
            </a:r>
            <a:r>
              <a:rPr lang="en-US" sz="2800" dirty="0" smtClean="0">
                <a:solidFill>
                  <a:srgbClr val="00FFFF"/>
                </a:solidFill>
              </a:rPr>
              <a:t> Hit-</a:t>
            </a:r>
            <a:r>
              <a:rPr lang="en-US" sz="2800" dirty="0" err="1" smtClean="0">
                <a:solidFill>
                  <a:srgbClr val="00FFFF"/>
                </a:solidFill>
              </a:rPr>
              <a:t>sî</a:t>
            </a:r>
            <a:r>
              <a:rPr lang="en-US" sz="2800" dirty="0" smtClean="0">
                <a:solidFill>
                  <a:srgbClr val="00FFFF"/>
                </a:solidFill>
              </a:rPr>
              <a:t> Hi-se-ka </a:t>
            </a:r>
            <a:r>
              <a:rPr lang="en-US" sz="2800" dirty="0" err="1" smtClean="0">
                <a:solidFill>
                  <a:srgbClr val="FFFF00"/>
                </a:solidFill>
              </a:rPr>
              <a:t>phòa-pīⁿ</a:t>
            </a:r>
            <a:r>
              <a:rPr lang="en-US" sz="2800" dirty="0" smtClean="0">
                <a:solidFill>
                  <a:srgbClr val="FFFF00"/>
                </a:solidFill>
              </a:rPr>
              <a:t> tit-</a:t>
            </a:r>
            <a:r>
              <a:rPr lang="en-US" sz="2800" dirty="0" err="1" smtClean="0">
                <a:solidFill>
                  <a:srgbClr val="FFFF00"/>
                </a:solidFill>
              </a:rPr>
              <a:t>beh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sí</a:t>
            </a:r>
            <a:r>
              <a:rPr lang="en-US" sz="2800" dirty="0" smtClean="0">
                <a:solidFill>
                  <a:srgbClr val="00FFFF"/>
                </a:solidFill>
              </a:rPr>
              <a:t>, </a:t>
            </a:r>
            <a:r>
              <a:rPr lang="en-US" sz="2800" dirty="0" err="1" smtClean="0">
                <a:solidFill>
                  <a:srgbClr val="00FFFF"/>
                </a:solidFill>
              </a:rPr>
              <a:t>chiū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kî-tó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Iâ-hô-hoa</a:t>
            </a:r>
            <a:r>
              <a:rPr lang="en-US" sz="2800" dirty="0" smtClean="0">
                <a:solidFill>
                  <a:srgbClr val="00FFFF"/>
                </a:solidFill>
              </a:rPr>
              <a:t>, </a:t>
            </a:r>
            <a:r>
              <a:rPr lang="en-US" sz="2800" dirty="0" err="1" smtClean="0">
                <a:solidFill>
                  <a:srgbClr val="00FFFF"/>
                </a:solidFill>
              </a:rPr>
              <a:t>Iâ-hô-hoa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kā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i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kóng</a:t>
            </a:r>
            <a:r>
              <a:rPr lang="en-US" sz="2800" dirty="0" smtClean="0">
                <a:solidFill>
                  <a:srgbClr val="00FFFF"/>
                </a:solidFill>
              </a:rPr>
              <a:t>, </a:t>
            </a:r>
            <a:r>
              <a:rPr lang="en-US" sz="2800" dirty="0" err="1" smtClean="0">
                <a:solidFill>
                  <a:srgbClr val="00FFFF"/>
                </a:solidFill>
              </a:rPr>
              <a:t>koh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hō</a:t>
            </a:r>
            <a:r>
              <a:rPr lang="en-US" sz="2800" dirty="0" smtClean="0">
                <a:solidFill>
                  <a:srgbClr val="00FFFF"/>
                </a:solidFill>
              </a:rPr>
              <a:t>͘ </a:t>
            </a:r>
            <a:r>
              <a:rPr lang="en-US" sz="2800" dirty="0" err="1" smtClean="0">
                <a:solidFill>
                  <a:srgbClr val="00FFFF"/>
                </a:solidFill>
              </a:rPr>
              <a:t>i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chi̍t</a:t>
            </a:r>
            <a:r>
              <a:rPr lang="en-US" sz="2800" dirty="0" smtClean="0">
                <a:solidFill>
                  <a:srgbClr val="00FFFF"/>
                </a:solidFill>
              </a:rPr>
              <a:t> ê tiāu-thâu.</a:t>
            </a:r>
            <a:r>
              <a:rPr lang="en-US" sz="2800" b="1" dirty="0" smtClean="0">
                <a:solidFill>
                  <a:srgbClr val="00FFFF"/>
                </a:solidFill>
              </a:rPr>
              <a:t>32:25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Chóng-sī</a:t>
            </a:r>
            <a:r>
              <a:rPr lang="en-US" sz="2800" dirty="0" smtClean="0">
                <a:solidFill>
                  <a:srgbClr val="00FFFF"/>
                </a:solidFill>
              </a:rPr>
              <a:t> Hi-se-ka </a:t>
            </a:r>
            <a:r>
              <a:rPr lang="en-US" sz="2800" dirty="0" err="1" smtClean="0">
                <a:solidFill>
                  <a:srgbClr val="00FFFF"/>
                </a:solidFill>
              </a:rPr>
              <a:t>bô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chiàu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i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só</a:t>
            </a:r>
            <a:r>
              <a:rPr lang="en-US" sz="2800" dirty="0" smtClean="0">
                <a:solidFill>
                  <a:srgbClr val="00FFFF"/>
                </a:solidFill>
              </a:rPr>
              <a:t>͘ tit-</a:t>
            </a:r>
            <a:r>
              <a:rPr lang="en-US" sz="2800" dirty="0" err="1" smtClean="0">
                <a:solidFill>
                  <a:srgbClr val="00FFFF"/>
                </a:solidFill>
              </a:rPr>
              <a:t>tio̍h</a:t>
            </a:r>
            <a:r>
              <a:rPr lang="en-US" sz="2800" dirty="0" smtClean="0">
                <a:solidFill>
                  <a:srgbClr val="00FFFF"/>
                </a:solidFill>
              </a:rPr>
              <a:t> ê un-</a:t>
            </a:r>
            <a:r>
              <a:rPr lang="en-US" sz="2800" dirty="0" err="1" smtClean="0">
                <a:solidFill>
                  <a:srgbClr val="00FFFF"/>
                </a:solidFill>
              </a:rPr>
              <a:t>tián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lâi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pò</a:t>
            </a:r>
            <a:r>
              <a:rPr lang="en-US" sz="2800" dirty="0" smtClean="0">
                <a:solidFill>
                  <a:srgbClr val="00FFFF"/>
                </a:solidFill>
              </a:rPr>
              <a:t>-tap; </a:t>
            </a:r>
            <a:r>
              <a:rPr lang="en-US" sz="2800" dirty="0" smtClean="0">
                <a:solidFill>
                  <a:srgbClr val="FFFF00"/>
                </a:solidFill>
              </a:rPr>
              <a:t>in-</a:t>
            </a:r>
            <a:r>
              <a:rPr lang="en-US" sz="2800" dirty="0" err="1" smtClean="0">
                <a:solidFill>
                  <a:srgbClr val="FFFF00"/>
                </a:solidFill>
              </a:rPr>
              <a:t>ūi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sim-lāi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kiau-ngō</a:t>
            </a:r>
            <a:r>
              <a:rPr lang="en-US" sz="2800" dirty="0" smtClean="0">
                <a:solidFill>
                  <a:srgbClr val="00FFFF"/>
                </a:solidFill>
              </a:rPr>
              <a:t>͘; </a:t>
            </a:r>
            <a:r>
              <a:rPr lang="en-US" sz="2800" dirty="0" err="1" smtClean="0">
                <a:solidFill>
                  <a:srgbClr val="00FFFF"/>
                </a:solidFill>
              </a:rPr>
              <a:t>só</a:t>
            </a:r>
            <a:r>
              <a:rPr lang="en-US" sz="2800" dirty="0" smtClean="0">
                <a:solidFill>
                  <a:srgbClr val="00FFFF"/>
                </a:solidFill>
              </a:rPr>
              <a:t>͘-í ū </a:t>
            </a:r>
            <a:r>
              <a:rPr lang="en-US" sz="2800" dirty="0" err="1" smtClean="0">
                <a:solidFill>
                  <a:srgbClr val="00FFFF"/>
                </a:solidFill>
              </a:rPr>
              <a:t>siū-khì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kàu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tī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i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kap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Iû-tāi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kap</a:t>
            </a:r>
            <a:r>
              <a:rPr lang="en-US" sz="2800" dirty="0" smtClean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Iâ-lō</a:t>
            </a:r>
            <a:r>
              <a:rPr lang="en-US" sz="2800" dirty="0" smtClean="0">
                <a:solidFill>
                  <a:srgbClr val="00FFFF"/>
                </a:solidFill>
              </a:rPr>
              <a:t>͘-sat-</a:t>
            </a:r>
            <a:r>
              <a:rPr lang="en-US" sz="2800" dirty="0" err="1" smtClean="0">
                <a:solidFill>
                  <a:srgbClr val="00FFFF"/>
                </a:solidFill>
              </a:rPr>
              <a:t>léng</a:t>
            </a:r>
            <a:r>
              <a:rPr lang="en-US" sz="2800" dirty="0" smtClean="0">
                <a:solidFill>
                  <a:srgbClr val="00FFFF"/>
                </a:solidFill>
              </a:rPr>
              <a:t>. </a:t>
            </a:r>
            <a:r>
              <a:rPr lang="en-US" sz="2800" b="1" dirty="0" smtClean="0">
                <a:solidFill>
                  <a:srgbClr val="00FFFF"/>
                </a:solidFill>
              </a:rPr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257800"/>
            <a:ext cx="16002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FF00"/>
                </a:solidFill>
              </a:rPr>
              <a:t>心</a:t>
            </a:r>
            <a:r>
              <a:rPr lang="en-US" altLang="zh-TW" sz="3600" dirty="0" smtClean="0">
                <a:solidFill>
                  <a:srgbClr val="FFFF00"/>
                </a:solidFill>
              </a:rPr>
              <a:t>: </a:t>
            </a:r>
          </a:p>
          <a:p>
            <a:pPr algn="ctr"/>
            <a:r>
              <a:rPr lang="zh-TW" altLang="en-US" sz="3600" dirty="0" smtClean="0">
                <a:solidFill>
                  <a:srgbClr val="FFFF00"/>
                </a:solidFill>
              </a:rPr>
              <a:t>驕傲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5334000"/>
            <a:ext cx="16764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FFFF00"/>
                </a:solidFill>
              </a:rPr>
              <a:t>病得</a:t>
            </a:r>
            <a:endParaRPr lang="en-US" altLang="zh-TW" sz="2800" b="1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2800" b="1" dirty="0" smtClean="0">
                <a:solidFill>
                  <a:srgbClr val="FFFF00"/>
                </a:solidFill>
              </a:rPr>
              <a:t>要死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5943600"/>
            <a:ext cx="1752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b="1" dirty="0" smtClean="0"/>
              <a:t>歷代志下</a:t>
            </a:r>
            <a:r>
              <a:rPr lang="en-US" dirty="0" smtClean="0"/>
              <a:t> </a:t>
            </a:r>
            <a:r>
              <a:rPr lang="en-US" dirty="0">
                <a:effectLst/>
              </a:rPr>
              <a:t>32:26 </a:t>
            </a:r>
            <a:r>
              <a:rPr lang="zh-TW" altLang="en-US" dirty="0">
                <a:effectLst/>
              </a:rPr>
              <a:t>但</a:t>
            </a:r>
            <a:r>
              <a:rPr lang="zh-TW" altLang="en-US" dirty="0">
                <a:solidFill>
                  <a:schemeClr val="tx2"/>
                </a:solidFill>
                <a:effectLst/>
              </a:rPr>
              <a:t>希西家</a:t>
            </a:r>
            <a:r>
              <a:rPr lang="zh-TW" altLang="en-US" dirty="0">
                <a:effectLst/>
              </a:rPr>
              <a:t>和耶路撒冷的居民、覺得心裡驕傲、</a:t>
            </a:r>
            <a:r>
              <a:rPr lang="zh-TW" altLang="en-US" sz="3600" dirty="0">
                <a:solidFill>
                  <a:schemeClr val="tx2"/>
                </a:solidFill>
                <a:effectLst/>
              </a:rPr>
              <a:t>就一同自卑</a:t>
            </a:r>
            <a:r>
              <a:rPr lang="zh-TW" altLang="en-US" dirty="0">
                <a:effectLst/>
              </a:rPr>
              <a:t>、以致耶和華的忿怒在希西家的日子、沒有臨到他們</a:t>
            </a:r>
            <a:r>
              <a:rPr lang="zh-TW" altLang="en-US" dirty="0" smtClean="0">
                <a:effectLst/>
              </a:rPr>
              <a:t>。</a:t>
            </a:r>
            <a:r>
              <a:rPr lang="en-US" dirty="0" smtClean="0">
                <a:effectLst/>
              </a:rPr>
              <a:t> </a:t>
            </a:r>
            <a:r>
              <a:rPr lang="en-US" b="1" dirty="0" smtClean="0">
                <a:solidFill>
                  <a:srgbClr val="00FFFF"/>
                </a:solidFill>
                <a:effectLst/>
              </a:rPr>
              <a:t>32:26</a:t>
            </a:r>
            <a:r>
              <a:rPr lang="en-US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Chóng-sī</a:t>
            </a:r>
            <a:r>
              <a:rPr lang="en-US" dirty="0">
                <a:solidFill>
                  <a:srgbClr val="00FFFF"/>
                </a:solidFill>
                <a:effectLst/>
              </a:rPr>
              <a:t> Hi-se-</a:t>
            </a:r>
            <a:r>
              <a:rPr lang="en-US" dirty="0" err="1">
                <a:solidFill>
                  <a:srgbClr val="00FFFF"/>
                </a:solidFill>
                <a:effectLst/>
              </a:rPr>
              <a:t>ka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kap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Iâ-lō</a:t>
            </a:r>
            <a:r>
              <a:rPr lang="en-US" dirty="0">
                <a:solidFill>
                  <a:srgbClr val="00FFFF"/>
                </a:solidFill>
                <a:effectLst/>
              </a:rPr>
              <a:t>͘-sat-</a:t>
            </a:r>
            <a:r>
              <a:rPr lang="en-US" dirty="0" err="1">
                <a:solidFill>
                  <a:srgbClr val="00FFFF"/>
                </a:solidFill>
                <a:effectLst/>
              </a:rPr>
              <a:t>léng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khiā-khí</a:t>
            </a:r>
            <a:r>
              <a:rPr lang="en-US" dirty="0">
                <a:solidFill>
                  <a:srgbClr val="00FFFF"/>
                </a:solidFill>
                <a:effectLst/>
              </a:rPr>
              <a:t> ê </a:t>
            </a:r>
            <a:r>
              <a:rPr lang="en-US" dirty="0" err="1">
                <a:solidFill>
                  <a:srgbClr val="00FFFF"/>
                </a:solidFill>
                <a:effectLst/>
              </a:rPr>
              <a:t>peh-sì</a:t>
            </a:r>
            <a:r>
              <a:rPr lang="en-US" dirty="0">
                <a:solidFill>
                  <a:srgbClr val="00FFFF"/>
                </a:solidFill>
                <a:effectLst/>
              </a:rPr>
              <a:t>ⁿ, in-ūi sim kiau-ngō͘ chiū ka-kī khiam-pi, tì-kàu Iâ-hô-hoa ê siū-khì tī Hi-se-ka tī-teh ê ji̍t bô kàu tī </a:t>
            </a:r>
            <a:r>
              <a:rPr lang="en-US" dirty="0" smtClean="0">
                <a:solidFill>
                  <a:srgbClr val="00FFFF"/>
                </a:solidFill>
                <a:effectLst/>
              </a:rPr>
              <a:t>in. </a:t>
            </a:r>
            <a:r>
              <a:rPr lang="en-US" b="1" dirty="0" smtClean="0">
                <a:solidFill>
                  <a:srgbClr val="00FFFF"/>
                </a:solidFill>
                <a:effectLst/>
              </a:rPr>
              <a:t> </a:t>
            </a:r>
            <a:endParaRPr lang="en-US" dirty="0">
              <a:effectLst/>
            </a:endParaRPr>
          </a:p>
          <a:p>
            <a:pPr algn="l"/>
            <a:endParaRPr lang="en-US" sz="36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9700" y="4689712"/>
            <a:ext cx="16002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FF00"/>
                </a:solidFill>
              </a:rPr>
              <a:t>心</a:t>
            </a:r>
            <a:r>
              <a:rPr lang="en-US" altLang="zh-TW" sz="3600" dirty="0" smtClean="0">
                <a:solidFill>
                  <a:srgbClr val="FFFF00"/>
                </a:solidFill>
              </a:rPr>
              <a:t>: </a:t>
            </a:r>
          </a:p>
          <a:p>
            <a:pPr algn="ctr"/>
            <a:r>
              <a:rPr lang="zh-TW" altLang="en-US" sz="3600" dirty="0" smtClean="0">
                <a:solidFill>
                  <a:srgbClr val="FFFF00"/>
                </a:solidFill>
              </a:rPr>
              <a:t>驕傲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4686300"/>
            <a:ext cx="16764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2"/>
                </a:solidFill>
              </a:rPr>
              <a:t>心</a:t>
            </a:r>
            <a:r>
              <a:rPr lang="en-US" altLang="zh-TW" sz="2800" dirty="0" smtClean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ja-JP" altLang="en-US" sz="2800" dirty="0" smtClean="0">
                <a:solidFill>
                  <a:schemeClr val="tx2"/>
                </a:solidFill>
              </a:rPr>
              <a:t>卑</a:t>
            </a:r>
            <a:r>
              <a:rPr lang="ja-JP" altLang="en-US" sz="2800" dirty="0">
                <a:solidFill>
                  <a:schemeClr val="tx2"/>
                </a:solidFill>
              </a:rPr>
              <a:t>下</a:t>
            </a:r>
            <a:r>
              <a:rPr lang="ja-JP" altLang="en-US" sz="2800" dirty="0" smtClean="0">
                <a:solidFill>
                  <a:schemeClr val="tx2"/>
                </a:solidFill>
              </a:rPr>
              <a:t>的</a:t>
            </a:r>
            <a:r>
              <a:rPr lang="en-US" altLang="ja-JP" sz="2800" dirty="0" smtClean="0">
                <a:solidFill>
                  <a:schemeClr val="tx2"/>
                </a:solidFill>
              </a:rPr>
              <a:t>!</a:t>
            </a:r>
            <a:endParaRPr lang="en-US" sz="2800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67100" y="5256212"/>
            <a:ext cx="1752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770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b="1" dirty="0" smtClean="0"/>
              <a:t> </a:t>
            </a:r>
            <a:r>
              <a:rPr lang="en-US" sz="2800" b="1" dirty="0" err="1" smtClean="0"/>
              <a:t>以賽亞</a:t>
            </a:r>
            <a:r>
              <a:rPr lang="en-US" sz="2800" b="1" dirty="0" smtClean="0"/>
              <a:t>  </a:t>
            </a:r>
            <a:r>
              <a:rPr lang="zh-TW" altLang="en-US" sz="2800" b="1" dirty="0" smtClean="0"/>
              <a:t> </a:t>
            </a:r>
            <a:r>
              <a:rPr lang="en-US" sz="2800" b="1" dirty="0" smtClean="0"/>
              <a:t>38:5 </a:t>
            </a:r>
            <a:r>
              <a:rPr lang="zh-TW" altLang="en-US" sz="2800" b="1" dirty="0" smtClean="0"/>
              <a:t>你去告訴希西家說、耶和華你祖大衛的　神如此說、我聽見了你的禱告、看見了你的眼淚、我必加增你十五年的壽數．</a:t>
            </a:r>
            <a:r>
              <a:rPr lang="en-US" sz="2800" b="1" dirty="0" smtClean="0"/>
              <a:t> 38:21 </a:t>
            </a:r>
            <a:r>
              <a:rPr lang="zh-TW" altLang="en-US" sz="2800" b="1" dirty="0" smtClean="0"/>
              <a:t>以賽亞說、</a:t>
            </a:r>
            <a:r>
              <a:rPr lang="zh-TW" altLang="en-US" b="1" dirty="0" smtClean="0">
                <a:solidFill>
                  <a:schemeClr val="tx2"/>
                </a:solidFill>
              </a:rPr>
              <a:t>當取一塊無花果餅來、貼在瘡上、王必痊愈</a:t>
            </a:r>
            <a:r>
              <a:rPr lang="zh-TW" altLang="en-US" sz="2800" b="1" dirty="0" smtClean="0"/>
              <a:t>。</a:t>
            </a:r>
            <a:endParaRPr lang="en-US" sz="2800" b="1" dirty="0" smtClean="0"/>
          </a:p>
          <a:p>
            <a:pPr marL="609600" indent="-609600" algn="l"/>
            <a:r>
              <a:rPr lang="en-US" sz="2400" b="1" dirty="0" smtClean="0">
                <a:solidFill>
                  <a:srgbClr val="00FFFF"/>
                </a:solidFill>
              </a:rPr>
              <a:t>38:5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Lí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khì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kā</a:t>
            </a:r>
            <a:r>
              <a:rPr lang="en-US" sz="2400" dirty="0" smtClean="0">
                <a:solidFill>
                  <a:srgbClr val="00FFFF"/>
                </a:solidFill>
              </a:rPr>
              <a:t> Hi-se-ka </a:t>
            </a:r>
            <a:r>
              <a:rPr lang="en-US" sz="2400" dirty="0" err="1" smtClean="0">
                <a:solidFill>
                  <a:srgbClr val="00FFFF"/>
                </a:solidFill>
              </a:rPr>
              <a:t>kóng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Lí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chó</a:t>
            </a:r>
            <a:r>
              <a:rPr lang="en-US" sz="2400" dirty="0" smtClean="0">
                <a:solidFill>
                  <a:srgbClr val="00FFFF"/>
                </a:solidFill>
              </a:rPr>
              <a:t>͘ </a:t>
            </a:r>
            <a:r>
              <a:rPr lang="en-US" sz="2400" dirty="0" err="1" smtClean="0">
                <a:solidFill>
                  <a:srgbClr val="00FFFF"/>
                </a:solidFill>
              </a:rPr>
              <a:t>Tāi-pi̍t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Siōng-tè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Iâ-hô-hoa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án-ni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kóng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Góa</a:t>
            </a:r>
            <a:r>
              <a:rPr lang="en-US" sz="2400" dirty="0" smtClean="0">
                <a:solidFill>
                  <a:srgbClr val="00FFFF"/>
                </a:solidFill>
              </a:rPr>
              <a:t> í-</a:t>
            </a:r>
            <a:r>
              <a:rPr lang="en-US" sz="2400" dirty="0" err="1" smtClean="0">
                <a:solidFill>
                  <a:srgbClr val="00FFFF"/>
                </a:solidFill>
              </a:rPr>
              <a:t>keng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thia</a:t>
            </a:r>
            <a:r>
              <a:rPr lang="en-US" sz="2400" dirty="0" smtClean="0">
                <a:solidFill>
                  <a:srgbClr val="00FFFF"/>
                </a:solidFill>
              </a:rPr>
              <a:t>ⁿ-kìⁿ lí ê kî-tó, khòaⁿ-kìⁿ lí ê ba̍k-sái; khòaⁿ ah, Góa beh ke-thiⁿ lí ê hè-siū cha̍p-gō͘ nî.</a:t>
            </a:r>
            <a:r>
              <a:rPr lang="en-US" sz="2400" b="1" dirty="0" smtClean="0">
                <a:solidFill>
                  <a:srgbClr val="00FFFF"/>
                </a:solidFill>
              </a:rPr>
              <a:t> 38:21</a:t>
            </a:r>
            <a:r>
              <a:rPr lang="en-US" sz="2400" dirty="0" smtClean="0">
                <a:solidFill>
                  <a:srgbClr val="00FFFF"/>
                </a:solidFill>
              </a:rPr>
              <a:t> Í-</a:t>
            </a:r>
            <a:r>
              <a:rPr lang="en-US" sz="2400" dirty="0" err="1" smtClean="0">
                <a:solidFill>
                  <a:srgbClr val="00FFFF"/>
                </a:solidFill>
              </a:rPr>
              <a:t>sài</a:t>
            </a:r>
            <a:r>
              <a:rPr lang="en-US" sz="2400" dirty="0" smtClean="0">
                <a:solidFill>
                  <a:srgbClr val="00FFFF"/>
                </a:solidFill>
              </a:rPr>
              <a:t>-a bat </a:t>
            </a:r>
            <a:r>
              <a:rPr lang="en-US" sz="2400" dirty="0" err="1" smtClean="0">
                <a:solidFill>
                  <a:srgbClr val="00FFFF"/>
                </a:solidFill>
              </a:rPr>
              <a:t>kóng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Tio̍h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the̍h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chi̍t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tè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bû-hoa-kó-piáⁿ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lâi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tah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tī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lia̍p</a:t>
            </a:r>
            <a:r>
              <a:rPr lang="en-US" sz="2400" dirty="0" smtClean="0">
                <a:solidFill>
                  <a:srgbClr val="00FFFF"/>
                </a:solidFill>
              </a:rPr>
              <a:t>-á. </a:t>
            </a:r>
            <a:r>
              <a:rPr lang="en-US" sz="2400" dirty="0" err="1" smtClean="0">
                <a:solidFill>
                  <a:srgbClr val="00FFFF"/>
                </a:solidFill>
              </a:rPr>
              <a:t>Ông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chiū</a:t>
            </a:r>
            <a:r>
              <a:rPr lang="en-US" sz="2400" dirty="0" smtClean="0">
                <a:solidFill>
                  <a:srgbClr val="00FFFF"/>
                </a:solidFill>
              </a:rPr>
              <a:t> tit-</a:t>
            </a:r>
            <a:r>
              <a:rPr lang="en-US" sz="2400" dirty="0" err="1" smtClean="0">
                <a:solidFill>
                  <a:srgbClr val="00FFFF"/>
                </a:solidFill>
              </a:rPr>
              <a:t>tio̍h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hó</a:t>
            </a:r>
            <a:r>
              <a:rPr lang="en-US" sz="2400" dirty="0" smtClean="0">
                <a:solidFill>
                  <a:srgbClr val="00FFFF"/>
                </a:solidFill>
              </a:rPr>
              <a:t>.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05400"/>
            <a:ext cx="7924800" cy="121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Combined therapy/target therapy:</a:t>
            </a:r>
            <a:r>
              <a:rPr lang="ja-JP" altLang="en-US" sz="2800" b="1" dirty="0" smtClean="0">
                <a:solidFill>
                  <a:srgbClr val="FFFFFF"/>
                </a:solidFill>
              </a:rPr>
              <a:t> 聯合的治療 </a:t>
            </a:r>
            <a:r>
              <a:rPr lang="zh-TW" altLang="en-US" sz="2800" b="1" dirty="0" smtClean="0">
                <a:solidFill>
                  <a:srgbClr val="FFFFFF"/>
                </a:solidFill>
              </a:rPr>
              <a:t>禱告</a:t>
            </a:r>
            <a:r>
              <a:rPr lang="en-US" altLang="zh-TW" sz="2800" b="1" dirty="0" smtClean="0">
                <a:solidFill>
                  <a:srgbClr val="FFFFFF"/>
                </a:solidFill>
              </a:rPr>
              <a:t>(</a:t>
            </a:r>
            <a:r>
              <a:rPr lang="zh-TW" altLang="en-US" sz="2800" b="1" dirty="0">
                <a:solidFill>
                  <a:srgbClr val="FFFFFF"/>
                </a:solidFill>
                <a:ea typeface="PMingLiU" pitchFamily="18" charset="-120"/>
              </a:rPr>
              <a:t>神學</a:t>
            </a:r>
            <a:r>
              <a:rPr lang="en-US" altLang="zh-TW" sz="2800" b="1" dirty="0" smtClean="0">
                <a:solidFill>
                  <a:srgbClr val="FFFFFF"/>
                </a:solidFill>
              </a:rPr>
              <a:t>) </a:t>
            </a:r>
            <a:r>
              <a:rPr lang="zh-TW" altLang="en-US" sz="2800" b="1" dirty="0" smtClean="0">
                <a:solidFill>
                  <a:srgbClr val="FFFFFF"/>
                </a:solidFill>
              </a:rPr>
              <a:t> </a:t>
            </a:r>
            <a:r>
              <a:rPr lang="en-US" altLang="zh-TW" sz="2800" b="1" dirty="0" smtClean="0">
                <a:solidFill>
                  <a:srgbClr val="FFFFFF"/>
                </a:solidFill>
              </a:rPr>
              <a:t>+</a:t>
            </a:r>
            <a:r>
              <a:rPr lang="en-US" sz="2800" b="1" dirty="0" smtClean="0">
                <a:solidFill>
                  <a:srgbClr val="FFFFFF"/>
                </a:solidFill>
              </a:rPr>
              <a:t> 治</a:t>
            </a:r>
            <a:r>
              <a:rPr lang="ja-JP" altLang="en-US" sz="2800" b="1" dirty="0" smtClean="0">
                <a:solidFill>
                  <a:srgbClr val="FFFFFF"/>
                </a:solidFill>
              </a:rPr>
              <a:t>療線</a:t>
            </a:r>
            <a:r>
              <a:rPr lang="en-US" altLang="ja-JP" sz="2800" b="1" dirty="0" smtClean="0">
                <a:solidFill>
                  <a:srgbClr val="FFFFFF"/>
                </a:solidFill>
              </a:rPr>
              <a:t>(</a:t>
            </a:r>
            <a:r>
              <a:rPr lang="zh-TW" altLang="en-US" sz="2800" b="1" dirty="0" smtClean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2800" b="1" dirty="0">
                <a:solidFill>
                  <a:srgbClr val="FFFFFF"/>
                </a:solidFill>
                <a:ea typeface="PMingLiU" pitchFamily="18" charset="-120"/>
              </a:rPr>
              <a:t>學</a:t>
            </a:r>
            <a:r>
              <a:rPr lang="en-US" altLang="ja-JP" sz="2800" b="1" dirty="0" smtClean="0">
                <a:solidFill>
                  <a:srgbClr val="FFFFFF"/>
                </a:solidFill>
              </a:rPr>
              <a:t>)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ja-JP" sz="36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“ </a:t>
            </a:r>
            <a:r>
              <a:rPr lang="ja-JP" altLang="en-US" sz="2800" smtClean="0">
                <a:solidFill>
                  <a:schemeClr val="tx1"/>
                </a:solidFill>
              </a:rPr>
              <a:t>同享同擔，同心同行</a:t>
            </a:r>
            <a:r>
              <a:rPr lang="en-US" altLang="ja-JP" sz="2800" dirty="0" smtClean="0">
                <a:solidFill>
                  <a:schemeClr val="tx1"/>
                </a:solidFill>
              </a:rPr>
              <a:t>”</a:t>
            </a:r>
            <a:r>
              <a:rPr lang="en-US" altLang="ja-JP" sz="2800" dirty="0" smtClean="0">
                <a:solidFill>
                  <a:srgbClr val="FFFF00"/>
                </a:solidFill>
              </a:rPr>
              <a:t>-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醫學</a:t>
            </a:r>
            <a:r>
              <a:rPr lang="ja-JP" altLang="en-US" sz="3200" smtClean="0">
                <a:solidFill>
                  <a:srgbClr val="FFFF00"/>
                </a:solidFill>
              </a:rPr>
              <a:t>和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神學</a:t>
            </a:r>
            <a:r>
              <a:rPr lang="en-US" sz="3200" dirty="0" err="1" smtClean="0">
                <a:solidFill>
                  <a:srgbClr val="FFFF00"/>
                </a:solidFill>
              </a:rPr>
              <a:t>相互的</a:t>
            </a:r>
            <a:r>
              <a:rPr lang="zh-TW" altLang="en-US" sz="3200" dirty="0" smtClean="0">
                <a:solidFill>
                  <a:srgbClr val="FFFF00"/>
                </a:solidFill>
              </a:rPr>
              <a:t>教</a:t>
            </a:r>
            <a:r>
              <a:rPr lang="en-US" sz="3200" dirty="0" smtClean="0">
                <a:solidFill>
                  <a:srgbClr val="FFFF00"/>
                </a:solidFill>
              </a:rPr>
              <a:t>理</a:t>
            </a:r>
            <a:endParaRPr lang="en-US" sz="3200" b="0" dirty="0" smtClean="0">
              <a:solidFill>
                <a:srgbClr val="FFFF00"/>
              </a:solidFill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b="1" dirty="0" smtClean="0">
                <a:solidFill>
                  <a:srgbClr val="FFFF00"/>
                </a:solidFill>
              </a:rPr>
              <a:t> </a:t>
            </a:r>
            <a:endParaRPr lang="en-US" sz="24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29000" y="1219200"/>
            <a:ext cx="1723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4000" smtClean="0"/>
              <a:t>有關係</a:t>
            </a:r>
            <a:endParaRPr lang="en-US" sz="4000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1447800"/>
            <a:ext cx="2286000" cy="16002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ea typeface="PMingLiU" pitchFamily="18" charset="-120"/>
              </a:rPr>
              <a:t>醫學</a:t>
            </a:r>
            <a:r>
              <a:rPr lang="zh-TW" altLang="en-US" sz="3200" dirty="0" smtClean="0"/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界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5867400" y="1371600"/>
            <a:ext cx="2209800" cy="16002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ea typeface="PMingLiU" pitchFamily="18" charset="-120"/>
              </a:rPr>
              <a:t>  </a:t>
            </a:r>
            <a:r>
              <a:rPr lang="zh-TW" altLang="en-US" sz="2800" b="1" dirty="0" smtClean="0">
                <a:solidFill>
                  <a:schemeClr val="tx1"/>
                </a:solidFill>
                <a:ea typeface="PMingLiU" pitchFamily="18" charset="-120"/>
              </a:rPr>
              <a:t>神學</a:t>
            </a:r>
            <a:r>
              <a:rPr lang="zh-TW" altLang="en-US" sz="2800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界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4200" y="21336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971800" y="25146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14400" y="3733800"/>
            <a:ext cx="1295400" cy="19812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</a:rPr>
              <a:t>無花果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餅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貼</a:t>
            </a:r>
            <a:r>
              <a:rPr lang="zh-TW" altLang="en-US" sz="2800" b="1" dirty="0">
                <a:solidFill>
                  <a:schemeClr val="tx1"/>
                </a:solidFill>
              </a:rPr>
              <a:t>在瘡上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3733800"/>
            <a:ext cx="1295400" cy="19050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/>
              <a:t>悔改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3138055" y="3048000"/>
            <a:ext cx="2438400" cy="2057400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2800" b="1" dirty="0">
                <a:solidFill>
                  <a:srgbClr val="FFFFFF"/>
                </a:solidFill>
              </a:rPr>
              <a:t>治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1881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ja-JP" sz="36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“ </a:t>
            </a:r>
            <a:r>
              <a:rPr lang="ja-JP" altLang="en-US" sz="2800" smtClean="0">
                <a:solidFill>
                  <a:schemeClr val="tx1"/>
                </a:solidFill>
              </a:rPr>
              <a:t>同享同擔，同心同行</a:t>
            </a:r>
            <a:r>
              <a:rPr lang="en-US" altLang="ja-JP" sz="2800" dirty="0" smtClean="0">
                <a:solidFill>
                  <a:schemeClr val="tx1"/>
                </a:solidFill>
              </a:rPr>
              <a:t>”</a:t>
            </a:r>
            <a:r>
              <a:rPr lang="en-US" altLang="ja-JP" sz="2800" dirty="0" smtClean="0">
                <a:solidFill>
                  <a:srgbClr val="FFFF00"/>
                </a:solidFill>
              </a:rPr>
              <a:t>-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醫學</a:t>
            </a:r>
            <a:r>
              <a:rPr lang="ja-JP" altLang="en-US" sz="3200" smtClean="0">
                <a:solidFill>
                  <a:srgbClr val="FFFF00"/>
                </a:solidFill>
              </a:rPr>
              <a:t>和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神學</a:t>
            </a:r>
            <a:r>
              <a:rPr lang="en-US" sz="3200" dirty="0" err="1" smtClean="0">
                <a:solidFill>
                  <a:srgbClr val="FFFF00"/>
                </a:solidFill>
              </a:rPr>
              <a:t>相互的</a:t>
            </a:r>
            <a:r>
              <a:rPr lang="zh-TW" altLang="en-US" sz="3200" dirty="0" smtClean="0">
                <a:solidFill>
                  <a:srgbClr val="FFFF00"/>
                </a:solidFill>
              </a:rPr>
              <a:t>教</a:t>
            </a:r>
            <a:r>
              <a:rPr lang="en-US" sz="3200" dirty="0" smtClean="0">
                <a:solidFill>
                  <a:srgbClr val="FFFF00"/>
                </a:solidFill>
              </a:rPr>
              <a:t>理</a:t>
            </a:r>
            <a:endParaRPr lang="en-US" sz="3200" b="0" dirty="0" smtClean="0">
              <a:solidFill>
                <a:srgbClr val="FFFF00"/>
              </a:solidFill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b="1" dirty="0" smtClean="0">
                <a:solidFill>
                  <a:srgbClr val="FFFF00"/>
                </a:solidFill>
              </a:rPr>
              <a:t> </a:t>
            </a:r>
            <a:endParaRPr lang="en-US" sz="24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710225" y="1250454"/>
            <a:ext cx="1723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4000" dirty="0" smtClean="0"/>
              <a:t>有關係</a:t>
            </a:r>
            <a:endParaRPr lang="en-US" sz="4000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1447800"/>
            <a:ext cx="2286000" cy="16002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ea typeface="PMingLiU" pitchFamily="18" charset="-120"/>
              </a:rPr>
              <a:t>醫學</a:t>
            </a:r>
            <a:r>
              <a:rPr lang="zh-TW" altLang="en-US" sz="3200" dirty="0" smtClean="0"/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界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5867400" y="1371600"/>
            <a:ext cx="2209800" cy="16002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ea typeface="PMingLiU" pitchFamily="18" charset="-120"/>
              </a:rPr>
              <a:t>  </a:t>
            </a:r>
            <a:r>
              <a:rPr lang="zh-TW" altLang="en-US" sz="2800" b="1" dirty="0" smtClean="0">
                <a:solidFill>
                  <a:schemeClr val="tx1"/>
                </a:solidFill>
                <a:ea typeface="PMingLiU" pitchFamily="18" charset="-120"/>
              </a:rPr>
              <a:t>神學</a:t>
            </a:r>
            <a:r>
              <a:rPr lang="zh-TW" altLang="en-US" sz="2800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界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4200" y="21336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971800" y="25146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00150" y="3657600"/>
            <a:ext cx="1295400" cy="1981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3600" b="1" dirty="0">
                <a:solidFill>
                  <a:srgbClr val="FFFFFF"/>
                </a:solidFill>
              </a:rPr>
              <a:t>治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3733800"/>
            <a:ext cx="1295400" cy="19050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4000" b="1" dirty="0">
                <a:solidFill>
                  <a:srgbClr val="FFFF00"/>
                </a:solidFill>
              </a:rPr>
              <a:t>信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心 祈</a:t>
            </a:r>
            <a:r>
              <a:rPr lang="zh-TW" altLang="en-US" sz="4000" b="1" dirty="0">
                <a:solidFill>
                  <a:srgbClr val="FFFF00"/>
                </a:solidFill>
              </a:rPr>
              <a:t>禱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Heart 2"/>
          <p:cNvSpPr/>
          <p:nvPr/>
        </p:nvSpPr>
        <p:spPr>
          <a:xfrm>
            <a:off x="3467100" y="3810000"/>
            <a:ext cx="2209800" cy="1958975"/>
          </a:xfrm>
          <a:prstGeom prst="hear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FFFF00"/>
                </a:solidFill>
              </a:rPr>
              <a:t>神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3784765" y="2607409"/>
            <a:ext cx="1574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FFFFF"/>
                </a:solidFill>
              </a:rPr>
              <a:t>治療線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5542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 b="1" dirty="0" smtClean="0"/>
              <a:t>馬 太 福 音</a:t>
            </a:r>
            <a:r>
              <a:rPr lang="en-US" dirty="0" smtClean="0"/>
              <a:t>8:16 </a:t>
            </a:r>
            <a:r>
              <a:rPr lang="zh-TW" altLang="en-US" dirty="0" smtClean="0"/>
              <a:t>到了晚上、有人帶著許多被鬼附的、來到耶穌跟前、</a:t>
            </a:r>
            <a:r>
              <a:rPr lang="zh-TW" altLang="en-US" b="1" dirty="0" smtClean="0">
                <a:solidFill>
                  <a:srgbClr val="FFFF00"/>
                </a:solidFill>
              </a:rPr>
              <a:t>他只用一句話</a:t>
            </a:r>
            <a:r>
              <a:rPr lang="zh-TW" altLang="en-US" dirty="0" smtClean="0"/>
              <a:t>、就把鬼都趕出去．並且</a:t>
            </a:r>
            <a:r>
              <a:rPr lang="zh-TW" altLang="en-US" b="1" dirty="0" smtClean="0">
                <a:solidFill>
                  <a:srgbClr val="FFFF00"/>
                </a:solidFill>
              </a:rPr>
              <a:t>治好了一切有病的人</a:t>
            </a:r>
            <a:r>
              <a:rPr lang="zh-TW" altLang="en-US" dirty="0" smtClean="0"/>
              <a:t>。</a:t>
            </a:r>
            <a:r>
              <a:rPr lang="en-US" dirty="0" smtClean="0"/>
              <a:t>8:17 </a:t>
            </a:r>
            <a:r>
              <a:rPr lang="zh-TW" altLang="en-US" dirty="0" smtClean="0"/>
              <a:t>這是要應驗先知以賽亞的話、說、</a:t>
            </a:r>
            <a:r>
              <a:rPr lang="en-US" altLang="zh-TW" dirty="0" smtClean="0"/>
              <a:t>『</a:t>
            </a:r>
            <a:r>
              <a:rPr lang="zh-TW" altLang="en-US" dirty="0" smtClean="0"/>
              <a:t>他代替我們的軟弱、擔當我們的疾病。</a:t>
            </a:r>
            <a:r>
              <a:rPr lang="en-US" altLang="zh-TW" dirty="0" smtClean="0"/>
              <a:t>』</a:t>
            </a:r>
          </a:p>
          <a:p>
            <a:r>
              <a:rPr lang="en-US" sz="2400" b="1" dirty="0" smtClean="0">
                <a:solidFill>
                  <a:srgbClr val="00FFFF"/>
                </a:solidFill>
              </a:rPr>
              <a:t>8:16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Kàu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hông-hun-àm</a:t>
            </a:r>
            <a:r>
              <a:rPr lang="en-US" sz="2400" dirty="0" smtClean="0">
                <a:solidFill>
                  <a:srgbClr val="00FFFF"/>
                </a:solidFill>
              </a:rPr>
              <a:t>, ū </a:t>
            </a:r>
            <a:r>
              <a:rPr lang="en-US" sz="2400" dirty="0" err="1" smtClean="0">
                <a:solidFill>
                  <a:srgbClr val="00FFFF"/>
                </a:solidFill>
              </a:rPr>
              <a:t>lâng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chhōa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chōe-chōe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hōan-tio̍h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kúi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chiū-kūn</a:t>
            </a:r>
            <a:r>
              <a:rPr lang="en-US" sz="2400" dirty="0" smtClean="0">
                <a:solidFill>
                  <a:srgbClr val="00FFFF"/>
                </a:solidFill>
              </a:rPr>
              <a:t> I; </a:t>
            </a:r>
            <a:r>
              <a:rPr lang="en-US" sz="2400" dirty="0" smtClean="0">
                <a:solidFill>
                  <a:srgbClr val="FFFF00"/>
                </a:solidFill>
              </a:rPr>
              <a:t>I </a:t>
            </a:r>
            <a:r>
              <a:rPr lang="en-US" sz="2400" dirty="0" err="1" smtClean="0">
                <a:solidFill>
                  <a:srgbClr val="FFFF00"/>
                </a:solidFill>
              </a:rPr>
              <a:t>ēng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chi̍t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kù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ōe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kóaⁿ-chhut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hiah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sîn</a:t>
            </a:r>
            <a:r>
              <a:rPr lang="en-US" sz="2400" dirty="0" smtClean="0">
                <a:solidFill>
                  <a:srgbClr val="00FFFF"/>
                </a:solidFill>
              </a:rPr>
              <a:t>; </a:t>
            </a:r>
            <a:r>
              <a:rPr lang="en-US" sz="2400" b="1" dirty="0" err="1" smtClean="0">
                <a:solidFill>
                  <a:srgbClr val="FFFF00"/>
                </a:solidFill>
              </a:rPr>
              <a:t>koh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i-hó</a:t>
            </a:r>
            <a:r>
              <a:rPr lang="en-US" sz="2400" b="1" dirty="0" smtClean="0">
                <a:solidFill>
                  <a:srgbClr val="FFFF00"/>
                </a:solidFill>
              </a:rPr>
              <a:t> it-</a:t>
            </a:r>
            <a:r>
              <a:rPr lang="en-US" sz="2400" b="1" dirty="0" err="1" smtClean="0">
                <a:solidFill>
                  <a:srgbClr val="FFFF00"/>
                </a:solidFill>
              </a:rPr>
              <a:t>chhè</a:t>
            </a:r>
            <a:r>
              <a:rPr lang="en-US" sz="2400" b="1" dirty="0" smtClean="0">
                <a:solidFill>
                  <a:srgbClr val="FFFF00"/>
                </a:solidFill>
              </a:rPr>
              <a:t> ū </a:t>
            </a:r>
            <a:r>
              <a:rPr lang="en-US" sz="2400" b="1" dirty="0" err="1" smtClean="0">
                <a:solidFill>
                  <a:srgbClr val="FFFF00"/>
                </a:solidFill>
              </a:rPr>
              <a:t>pīⁿ</a:t>
            </a:r>
            <a:r>
              <a:rPr lang="en-US" sz="2400" b="1" dirty="0" smtClean="0">
                <a:solidFill>
                  <a:srgbClr val="FFFF00"/>
                </a:solidFill>
              </a:rPr>
              <a:t> ê</a:t>
            </a:r>
            <a:r>
              <a:rPr lang="en-US" sz="2400" b="1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lâng</a:t>
            </a:r>
            <a:r>
              <a:rPr lang="en-US" sz="2400" dirty="0" smtClean="0">
                <a:solidFill>
                  <a:srgbClr val="00FFFF"/>
                </a:solidFill>
              </a:rPr>
              <a:t>; </a:t>
            </a:r>
            <a:r>
              <a:rPr lang="en-US" sz="2400" b="1" dirty="0" smtClean="0">
                <a:solidFill>
                  <a:srgbClr val="00FFFF"/>
                </a:solidFill>
              </a:rPr>
              <a:t>8:17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chiū-sī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beh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èng-giām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sian-ti</a:t>
            </a:r>
            <a:r>
              <a:rPr lang="en-US" sz="2400" dirty="0" smtClean="0">
                <a:solidFill>
                  <a:srgbClr val="00FFFF"/>
                </a:solidFill>
              </a:rPr>
              <a:t> Í-</a:t>
            </a:r>
            <a:r>
              <a:rPr lang="en-US" sz="2400" dirty="0" err="1" smtClean="0">
                <a:solidFill>
                  <a:srgbClr val="00FFFF"/>
                </a:solidFill>
              </a:rPr>
              <a:t>sài</a:t>
            </a:r>
            <a:r>
              <a:rPr lang="en-US" sz="2400" dirty="0" smtClean="0">
                <a:solidFill>
                  <a:srgbClr val="00FFFF"/>
                </a:solidFill>
              </a:rPr>
              <a:t>-a </a:t>
            </a:r>
            <a:r>
              <a:rPr lang="en-US" sz="2400" dirty="0" err="1" smtClean="0">
                <a:solidFill>
                  <a:srgbClr val="00FFFF"/>
                </a:solidFill>
              </a:rPr>
              <a:t>só</a:t>
            </a:r>
            <a:r>
              <a:rPr lang="en-US" sz="2400" dirty="0" smtClean="0">
                <a:solidFill>
                  <a:srgbClr val="00FFFF"/>
                </a:solidFill>
              </a:rPr>
              <a:t>͘ </a:t>
            </a:r>
            <a:r>
              <a:rPr lang="en-US" sz="2400" dirty="0" err="1" smtClean="0">
                <a:solidFill>
                  <a:srgbClr val="00FFFF"/>
                </a:solidFill>
              </a:rPr>
              <a:t>kóng</a:t>
            </a:r>
            <a:r>
              <a:rPr lang="en-US" sz="2400" dirty="0" smtClean="0">
                <a:solidFill>
                  <a:srgbClr val="00FFFF"/>
                </a:solidFill>
              </a:rPr>
              <a:t> ê, </a:t>
            </a:r>
            <a:r>
              <a:rPr lang="en-US" sz="2400" dirty="0" err="1" smtClean="0">
                <a:solidFill>
                  <a:srgbClr val="00FFFF"/>
                </a:solidFill>
              </a:rPr>
              <a:t>kóng</a:t>
            </a:r>
            <a:r>
              <a:rPr lang="en-US" sz="2400" dirty="0" smtClean="0">
                <a:solidFill>
                  <a:srgbClr val="00FFFF"/>
                </a:solidFill>
              </a:rPr>
              <a:t>, I </a:t>
            </a:r>
            <a:r>
              <a:rPr lang="en-US" sz="2400" dirty="0" err="1" smtClean="0">
                <a:solidFill>
                  <a:srgbClr val="00FFFF"/>
                </a:solidFill>
              </a:rPr>
              <a:t>pún</a:t>
            </a:r>
            <a:r>
              <a:rPr lang="en-US" sz="2400" dirty="0" smtClean="0">
                <a:solidFill>
                  <a:srgbClr val="00FFFF"/>
                </a:solidFill>
              </a:rPr>
              <a:t>-sin </a:t>
            </a:r>
            <a:r>
              <a:rPr lang="en-US" sz="2400" dirty="0" err="1" smtClean="0">
                <a:solidFill>
                  <a:srgbClr val="00FFFF"/>
                </a:solidFill>
              </a:rPr>
              <a:t>thòe-siū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lán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lóan-jio̍k</a:t>
            </a:r>
            <a:r>
              <a:rPr lang="en-US" sz="2400" dirty="0" smtClean="0">
                <a:solidFill>
                  <a:srgbClr val="00FFFF"/>
                </a:solidFill>
              </a:rPr>
              <a:t>, tam-</a:t>
            </a:r>
            <a:r>
              <a:rPr lang="en-US" sz="2400" dirty="0" err="1" smtClean="0">
                <a:solidFill>
                  <a:srgbClr val="00FFFF"/>
                </a:solidFill>
              </a:rPr>
              <a:t>tng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lán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pīⁿ-chèng</a:t>
            </a:r>
            <a:r>
              <a:rPr lang="en-US" sz="2400" dirty="0" smtClean="0">
                <a:solidFill>
                  <a:srgbClr val="00FFFF"/>
                </a:solidFill>
              </a:rPr>
              <a:t>.</a:t>
            </a:r>
            <a:br>
              <a:rPr lang="en-US" sz="2400" dirty="0" smtClean="0">
                <a:solidFill>
                  <a:srgbClr val="00FFFF"/>
                </a:solidFill>
              </a:rPr>
            </a:br>
            <a:endParaRPr lang="en-US" sz="2400" dirty="0" smtClean="0">
              <a:solidFill>
                <a:srgbClr val="00FFFF"/>
              </a:solidFill>
            </a:endParaRPr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2675" y="5506303"/>
            <a:ext cx="3521075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Almighty therapy: </a:t>
            </a:r>
            <a:r>
              <a:rPr lang="en-US" altLang="ja-JP" sz="2800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zh-TW" altLang="en-US" sz="2800" b="1" dirty="0" smtClean="0">
                <a:solidFill>
                  <a:prstClr val="white"/>
                </a:solidFill>
              </a:rPr>
              <a:t>全</a:t>
            </a:r>
            <a:r>
              <a:rPr lang="ja-JP" altLang="en-US" sz="2800" dirty="0" smtClean="0">
                <a:solidFill>
                  <a:srgbClr val="FFFFFF"/>
                </a:solidFill>
              </a:rPr>
              <a:t>靈藥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685800" y="5486400"/>
            <a:ext cx="914400" cy="914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</a:rPr>
              <a:t>主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05000" y="5943600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14600" y="5468203"/>
            <a:ext cx="2073275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prstClr val="white"/>
                </a:solidFill>
              </a:rPr>
              <a:t>全</a:t>
            </a:r>
            <a:r>
              <a:rPr lang="ja-JP" altLang="en-US" sz="4000" dirty="0">
                <a:solidFill>
                  <a:srgbClr val="FFFFFF"/>
                </a:solidFill>
              </a:rPr>
              <a:t>靈</a:t>
            </a:r>
            <a:endParaRPr lang="en-US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1066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4000" dirty="0" smtClean="0">
                <a:solidFill>
                  <a:schemeClr val="tx1"/>
                </a:solidFill>
              </a:rPr>
              <a:t>從</a:t>
            </a:r>
            <a:r>
              <a:rPr lang="zh-TW" altLang="en-US" sz="4000" dirty="0" smtClean="0">
                <a:solidFill>
                  <a:schemeClr val="tx1"/>
                </a:solidFill>
                <a:ea typeface="PMingLiU" pitchFamily="18" charset="-120"/>
              </a:rPr>
              <a:t>醫學</a:t>
            </a:r>
            <a:r>
              <a:rPr lang="zh-TW" altLang="en-US" sz="4000" dirty="0" smtClean="0">
                <a:solidFill>
                  <a:schemeClr val="tx1"/>
                </a:solidFill>
              </a:rPr>
              <a:t> </a:t>
            </a:r>
            <a:r>
              <a:rPr lang="ja-JP" altLang="en-US" sz="4000" smtClean="0">
                <a:solidFill>
                  <a:schemeClr val="tx1"/>
                </a:solidFill>
              </a:rPr>
              <a:t>界</a:t>
            </a:r>
            <a:r>
              <a:rPr lang="zh-TW" altLang="en-US" sz="4000" dirty="0" smtClean="0">
                <a:solidFill>
                  <a:schemeClr val="tx1"/>
                </a:solidFill>
              </a:rPr>
              <a:t>到</a:t>
            </a:r>
            <a:r>
              <a:rPr lang="zh-TW" altLang="en-US" sz="4000" dirty="0" smtClean="0">
                <a:solidFill>
                  <a:schemeClr val="tx1"/>
                </a:solidFill>
                <a:ea typeface="PMingLiU" pitchFamily="18" charset="-120"/>
              </a:rPr>
              <a:t>神學</a:t>
            </a:r>
            <a:r>
              <a:rPr lang="zh-TW" altLang="en-US" sz="4000" dirty="0" smtClean="0">
                <a:solidFill>
                  <a:schemeClr val="tx1"/>
                </a:solidFill>
              </a:rPr>
              <a:t> </a:t>
            </a:r>
            <a:r>
              <a:rPr lang="ja-JP" altLang="en-US" sz="4000" smtClean="0">
                <a:solidFill>
                  <a:schemeClr val="tx1"/>
                </a:solidFill>
              </a:rPr>
              <a:t>界</a:t>
            </a:r>
            <a:r>
              <a:rPr lang="en-US" sz="4000" dirty="0" err="1" smtClean="0">
                <a:solidFill>
                  <a:schemeClr val="tx1"/>
                </a:solidFill>
              </a:rPr>
              <a:t>治療</a:t>
            </a:r>
            <a:r>
              <a:rPr lang="ja-JP" altLang="en-US" sz="4000" smtClean="0">
                <a:solidFill>
                  <a:schemeClr val="tx1"/>
                </a:solidFill>
              </a:rPr>
              <a:t>法</a:t>
            </a:r>
            <a:r>
              <a:rPr lang="en-US" altLang="zh-TW" sz="4000" dirty="0" smtClean="0">
                <a:solidFill>
                  <a:schemeClr val="tx1"/>
                </a:solidFill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</a:rPr>
            </a:b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371600"/>
            <a:ext cx="8686800" cy="5257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defRPr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  </a:t>
            </a:r>
            <a:endParaRPr lang="en-US" sz="3600" b="1" dirty="0" smtClean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1446" name="Picture 7" descr="DSCN15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41513"/>
            <a:ext cx="4953000" cy="40909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72039" name="Text Box 8"/>
          <p:cNvSpPr txBox="1">
            <a:spLocks noChangeArrowheads="1"/>
          </p:cNvSpPr>
          <p:nvPr/>
        </p:nvSpPr>
        <p:spPr bwMode="auto">
          <a:xfrm>
            <a:off x="5867400" y="2514600"/>
            <a:ext cx="303801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en-US" sz="2400" b="1" dirty="0" smtClean="0"/>
              <a:t>Surgery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b="1" dirty="0" smtClean="0"/>
              <a:t> Drug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b="1" dirty="0" smtClean="0"/>
              <a:t>Radiotherapy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sz="2400" b="1" dirty="0" smtClean="0"/>
              <a:t>Family/social</a:t>
            </a:r>
          </a:p>
          <a:p>
            <a:pPr marL="0" indent="0" eaLnBrk="1" hangingPunct="1">
              <a:defRPr/>
            </a:pPr>
            <a:r>
              <a:rPr lang="en-US" sz="2400" b="1" dirty="0" smtClean="0"/>
              <a:t> support</a:t>
            </a:r>
          </a:p>
          <a:p>
            <a:pPr marL="0" indent="0" eaLnBrk="1" hangingPunct="1">
              <a:defRPr/>
            </a:pPr>
            <a:r>
              <a:rPr lang="en-US" sz="2400" b="1" dirty="0" smtClean="0"/>
              <a:t>5. Spiritual-therapy</a:t>
            </a:r>
          </a:p>
        </p:txBody>
      </p:sp>
      <p:sp>
        <p:nvSpPr>
          <p:cNvPr id="61448" name="Rectangle 9"/>
          <p:cNvSpPr>
            <a:spLocks noChangeArrowheads="1"/>
          </p:cNvSpPr>
          <p:nvPr/>
        </p:nvSpPr>
        <p:spPr bwMode="auto">
          <a:xfrm>
            <a:off x="6248400" y="4953000"/>
            <a:ext cx="2209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ja-JP" altLang="en-US" sz="3200" dirty="0" smtClean="0">
                <a:solidFill>
                  <a:srgbClr val="FFFFFF"/>
                </a:solidFill>
              </a:rPr>
              <a:t>完美的 </a:t>
            </a:r>
            <a:endParaRPr lang="en-US" altLang="ja-JP" sz="3200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FFFFFF"/>
                </a:solidFill>
              </a:rPr>
              <a:t>治療</a:t>
            </a:r>
            <a:r>
              <a:rPr lang="ja-JP" altLang="en-US" sz="3200" dirty="0" smtClean="0">
                <a:solidFill>
                  <a:srgbClr val="FFFFFF"/>
                </a:solidFill>
              </a:rPr>
              <a:t>法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4419600"/>
            <a:ext cx="1143000" cy="137160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AFD00"/>
                </a:solidFill>
              </a:rPr>
              <a:t>4</a:t>
            </a:r>
            <a:endParaRPr lang="en-US" sz="3600" dirty="0">
              <a:solidFill>
                <a:srgbClr val="FAFD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3321192">
            <a:off x="3964504" y="4214585"/>
            <a:ext cx="987243" cy="1816925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AFD00"/>
                </a:solidFill>
              </a:rPr>
              <a:t>5</a:t>
            </a:r>
            <a:endParaRPr lang="en-US" sz="4000" dirty="0">
              <a:solidFill>
                <a:srgbClr val="FAF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74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ja-JP" sz="36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“ </a:t>
            </a:r>
            <a:r>
              <a:rPr lang="ja-JP" altLang="en-US" sz="2800" smtClean="0">
                <a:solidFill>
                  <a:schemeClr val="tx1"/>
                </a:solidFill>
              </a:rPr>
              <a:t>同享同擔，同心同行</a:t>
            </a:r>
            <a:r>
              <a:rPr lang="en-US" altLang="ja-JP" sz="2800" dirty="0" smtClean="0">
                <a:solidFill>
                  <a:schemeClr val="tx1"/>
                </a:solidFill>
              </a:rPr>
              <a:t>”</a:t>
            </a:r>
            <a:r>
              <a:rPr lang="en-US" altLang="ja-JP" sz="2800" dirty="0" smtClean="0">
                <a:solidFill>
                  <a:srgbClr val="FFFF00"/>
                </a:solidFill>
              </a:rPr>
              <a:t>-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醫學</a:t>
            </a:r>
            <a:r>
              <a:rPr lang="ja-JP" altLang="en-US" sz="3200" smtClean="0">
                <a:solidFill>
                  <a:srgbClr val="FFFF00"/>
                </a:solidFill>
              </a:rPr>
              <a:t>和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神學</a:t>
            </a:r>
            <a:r>
              <a:rPr lang="en-US" sz="3200" dirty="0" err="1" smtClean="0">
                <a:solidFill>
                  <a:srgbClr val="FFFF00"/>
                </a:solidFill>
              </a:rPr>
              <a:t>相互的</a:t>
            </a:r>
            <a:r>
              <a:rPr lang="zh-TW" altLang="en-US" sz="3200" dirty="0" smtClean="0">
                <a:solidFill>
                  <a:srgbClr val="FFFF00"/>
                </a:solidFill>
              </a:rPr>
              <a:t>教</a:t>
            </a:r>
            <a:r>
              <a:rPr lang="en-US" sz="3200" dirty="0" smtClean="0">
                <a:solidFill>
                  <a:srgbClr val="FFFF00"/>
                </a:solidFill>
              </a:rPr>
              <a:t>理</a:t>
            </a:r>
            <a:endParaRPr lang="en-US" sz="3200" b="0" dirty="0" smtClean="0">
              <a:solidFill>
                <a:srgbClr val="FFFF00"/>
              </a:solidFill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b="1" dirty="0" smtClean="0">
                <a:solidFill>
                  <a:srgbClr val="FFFF00"/>
                </a:solidFill>
              </a:rPr>
              <a:t> </a:t>
            </a:r>
            <a:endParaRPr lang="en-US" sz="24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348492" y="1370463"/>
            <a:ext cx="186621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ja-JP" altLang="en-US" sz="4000" dirty="0">
                <a:solidFill>
                  <a:srgbClr val="FFFF00"/>
                </a:solidFill>
              </a:rPr>
              <a:t>完美</a:t>
            </a:r>
            <a:r>
              <a:rPr lang="ja-JP" altLang="en-US" sz="4000" dirty="0" smtClean="0">
                <a:solidFill>
                  <a:srgbClr val="FFFF00"/>
                </a:solidFill>
              </a:rPr>
              <a:t>的</a:t>
            </a:r>
            <a:endParaRPr lang="en-US" altLang="ja-JP" sz="4000" dirty="0" smtClean="0">
              <a:solidFill>
                <a:srgbClr val="FFFF00"/>
              </a:solidFill>
            </a:endParaRPr>
          </a:p>
          <a:p>
            <a:pPr algn="ctr"/>
            <a:r>
              <a:rPr lang="ja-JP" altLang="en-US" sz="4000" dirty="0" smtClean="0">
                <a:solidFill>
                  <a:srgbClr val="FFFF00"/>
                </a:solidFill>
              </a:rPr>
              <a:t> </a:t>
            </a:r>
            <a:endParaRPr lang="en-US" altLang="ja-JP" sz="4000" dirty="0">
              <a:solidFill>
                <a:srgbClr val="FFFF00"/>
              </a:solidFill>
            </a:endParaRPr>
          </a:p>
          <a:p>
            <a:pPr algn="ctr"/>
            <a:r>
              <a:rPr lang="en-US" sz="4000" dirty="0" err="1">
                <a:solidFill>
                  <a:srgbClr val="FFFF00"/>
                </a:solidFill>
              </a:rPr>
              <a:t>治療</a:t>
            </a:r>
            <a:r>
              <a:rPr lang="ja-JP" altLang="en-US" sz="4000" dirty="0" smtClean="0">
                <a:solidFill>
                  <a:srgbClr val="FFFF00"/>
                </a:solidFill>
              </a:rPr>
              <a:t>法</a:t>
            </a:r>
            <a:r>
              <a:rPr lang="en-US" altLang="ja-JP" sz="4000" dirty="0" smtClean="0">
                <a:solidFill>
                  <a:srgbClr val="FFFF00"/>
                </a:solidFill>
              </a:rPr>
              <a:t>!</a:t>
            </a:r>
            <a:endParaRPr lang="en-US" sz="4000" b="1" dirty="0">
              <a:solidFill>
                <a:srgbClr val="FFFF00"/>
              </a:solidFill>
            </a:endParaRPr>
          </a:p>
          <a:p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1447800"/>
            <a:ext cx="2286000" cy="16002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FFFF"/>
                </a:solidFill>
                <a:ea typeface="PMingLiU" pitchFamily="18" charset="-120"/>
              </a:rPr>
              <a:t>醫學</a:t>
            </a:r>
            <a:r>
              <a:rPr lang="zh-TW" alt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</a:rPr>
              <a:t>界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67400" y="1371600"/>
            <a:ext cx="2209800" cy="16002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FFFFFF"/>
                </a:solidFill>
                <a:ea typeface="PMingLiU" pitchFamily="18" charset="-120"/>
              </a:rPr>
              <a:t>  </a:t>
            </a:r>
            <a:r>
              <a:rPr lang="zh-TW" altLang="en-US" sz="2800" b="1" dirty="0" smtClean="0">
                <a:solidFill>
                  <a:srgbClr val="FFFFFF"/>
                </a:solidFill>
                <a:ea typeface="PMingLiU" pitchFamily="18" charset="-120"/>
              </a:rPr>
              <a:t>神學</a:t>
            </a:r>
            <a:r>
              <a:rPr lang="zh-TW" alt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界</a:t>
            </a:r>
            <a:endParaRPr lang="en-US" sz="2800" b="1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4200" y="21336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971800" y="25146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14400" y="3733800"/>
            <a:ext cx="1295400" cy="1981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3600" b="1" dirty="0">
                <a:solidFill>
                  <a:srgbClr val="FFFFFF"/>
                </a:solidFill>
              </a:rPr>
              <a:t>治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3733800"/>
            <a:ext cx="1295400" cy="19050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b="1" dirty="0" smtClean="0">
              <a:solidFill>
                <a:srgbClr val="FFFFFF"/>
              </a:solidFill>
            </a:endParaRPr>
          </a:p>
          <a:p>
            <a:pPr algn="ctr"/>
            <a:r>
              <a:rPr lang="zh-TW" altLang="en-US" sz="4000" b="1" dirty="0">
                <a:solidFill>
                  <a:srgbClr val="FFFF00"/>
                </a:solidFill>
              </a:rPr>
              <a:t>信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心 祈</a:t>
            </a:r>
            <a:r>
              <a:rPr lang="zh-TW" altLang="en-US" sz="4000" b="1" dirty="0">
                <a:solidFill>
                  <a:srgbClr val="FFFF00"/>
                </a:solidFill>
              </a:rPr>
              <a:t>禱</a:t>
            </a:r>
            <a:endParaRPr lang="en-US" sz="4000" dirty="0" smtClean="0">
              <a:solidFill>
                <a:srgbClr val="FFFFFF"/>
              </a:solidFill>
            </a:endParaRPr>
          </a:p>
          <a:p>
            <a:pPr algn="ctr"/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Heart 2"/>
          <p:cNvSpPr/>
          <p:nvPr/>
        </p:nvSpPr>
        <p:spPr>
          <a:xfrm>
            <a:off x="3467100" y="3810000"/>
            <a:ext cx="2209800" cy="1958975"/>
          </a:xfrm>
          <a:prstGeom prst="hear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solidFill>
                  <a:srgbClr val="FFFF00"/>
                </a:solidFill>
              </a:rPr>
              <a:t>神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18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sz="4000" b="1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r>
              <a:rPr lang="en-US" sz="2400" b="1" dirty="0" smtClean="0"/>
              <a:t> </a:t>
            </a:r>
            <a:endParaRPr lang="en-US" sz="2400" b="1" dirty="0"/>
          </a:p>
          <a:p>
            <a:pPr marL="609600" indent="-609600"/>
            <a:endParaRPr lang="en-US" sz="4400" dirty="0" smtClean="0"/>
          </a:p>
          <a:p>
            <a:pPr marL="609600" indent="-609600"/>
            <a:endParaRPr lang="en-US" sz="4400" dirty="0"/>
          </a:p>
          <a:p>
            <a:pPr marL="609600" indent="-609600"/>
            <a:endParaRPr lang="en-US" sz="4400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15700354-close-up-of-doctor-s-hands-making-heart-shape-isolated-on-white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14600"/>
            <a:ext cx="2560320" cy="17526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943600" y="2133600"/>
            <a:ext cx="26670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#3</a:t>
            </a:r>
            <a:r>
              <a:rPr lang="zh-TW" altLang="en-US" sz="2800" b="1" dirty="0" smtClean="0"/>
              <a:t>病</a:t>
            </a:r>
            <a:r>
              <a:rPr lang="zh-TW" altLang="en-US" sz="2800" b="1" dirty="0"/>
              <a:t>人的關懷</a:t>
            </a:r>
            <a:r>
              <a:rPr lang="en-US" sz="2800" b="1" dirty="0"/>
              <a:t>(II)</a:t>
            </a:r>
            <a:r>
              <a:rPr lang="zh-TW" altLang="en-US" sz="2800" b="1" dirty="0"/>
              <a:t>探討病原</a:t>
            </a:r>
            <a:r>
              <a:rPr lang="en-US" sz="2800" b="1" dirty="0"/>
              <a:t>與</a:t>
            </a:r>
            <a:r>
              <a:rPr lang="zh-TW" altLang="en-US" sz="2800" b="1" dirty="0"/>
              <a:t>治療線</a:t>
            </a:r>
            <a:r>
              <a:rPr lang="en-US" sz="2800" b="1" dirty="0"/>
              <a:t>:</a:t>
            </a:r>
            <a:r>
              <a:rPr lang="zh-TW" altLang="en-US" sz="2800" b="1" dirty="0"/>
              <a:t>從醫學論</a:t>
            </a:r>
            <a:r>
              <a:rPr lang="en-US" altLang="zh-TW" sz="2800" b="1" dirty="0"/>
              <a:t> </a:t>
            </a:r>
            <a:r>
              <a:rPr lang="zh-TW" altLang="en-US" sz="2800" b="1" dirty="0"/>
              <a:t>到神學論 </a:t>
            </a:r>
            <a:r>
              <a:rPr lang="en-US" altLang="zh-TW" sz="2800" b="1" dirty="0">
                <a:solidFill>
                  <a:srgbClr val="FFFF00"/>
                </a:solidFill>
              </a:rPr>
              <a:t>: (</a:t>
            </a:r>
            <a:r>
              <a:rPr lang="en-US" sz="2800" b="1" dirty="0" err="1">
                <a:solidFill>
                  <a:srgbClr val="FFFF00"/>
                </a:solidFill>
              </a:rPr>
              <a:t>肉體</a:t>
            </a:r>
            <a:r>
              <a:rPr lang="zh-TW" altLang="en-US" sz="2800" b="1" dirty="0">
                <a:solidFill>
                  <a:srgbClr val="FFFF00"/>
                </a:solidFill>
              </a:rPr>
              <a:t>的關懷</a:t>
            </a:r>
            <a:r>
              <a:rPr lang="en-US" altLang="zh-TW" sz="2800" b="1" dirty="0">
                <a:solidFill>
                  <a:srgbClr val="FFFF00"/>
                </a:solidFill>
              </a:rPr>
              <a:t>- </a:t>
            </a:r>
            <a:r>
              <a:rPr lang="en-US" sz="2800" b="1" dirty="0" err="1">
                <a:solidFill>
                  <a:srgbClr val="FFFF00"/>
                </a:solidFill>
              </a:rPr>
              <a:t>肉體</a:t>
            </a:r>
            <a:r>
              <a:rPr lang="zh-TW" altLang="en-US" sz="2800" b="1" dirty="0">
                <a:solidFill>
                  <a:srgbClr val="FFFF00"/>
                </a:solidFill>
              </a:rPr>
              <a:t>的醫治 </a:t>
            </a:r>
            <a:r>
              <a:rPr lang="en-US" altLang="zh-TW" sz="2800" b="1" dirty="0">
                <a:solidFill>
                  <a:srgbClr val="FFFF00"/>
                </a:solidFill>
              </a:rPr>
              <a:t>).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724400"/>
            <a:ext cx="259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FF"/>
                </a:solidFill>
              </a:rPr>
              <a:t>病人的關懷</a:t>
            </a:r>
            <a:r>
              <a:rPr lang="en-US" sz="2800" b="1" dirty="0" smtClean="0">
                <a:solidFill>
                  <a:srgbClr val="FFFFFF"/>
                </a:solidFill>
              </a:rPr>
              <a:t> (II)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295400"/>
            <a:ext cx="2133600" cy="76200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mtClean="0">
                <a:solidFill>
                  <a:srgbClr val="FFFFFF"/>
                </a:solidFill>
              </a:rPr>
              <a:t>創</a:t>
            </a:r>
            <a:r>
              <a:rPr lang="zh-TW" altLang="en-US" sz="3200" b="1" dirty="0" smtClean="0">
                <a:solidFill>
                  <a:srgbClr val="FFFFFF"/>
                </a:solidFill>
              </a:rPr>
              <a:t>造</a:t>
            </a:r>
            <a:r>
              <a:rPr lang="ja-JP" altLang="en-US" sz="3200" smtClean="0">
                <a:solidFill>
                  <a:srgbClr val="FFFFFF"/>
                </a:solidFill>
              </a:rPr>
              <a:t>律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1219200"/>
            <a:ext cx="2286000" cy="83820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mtClean="0">
                <a:solidFill>
                  <a:srgbClr val="FFFFFF"/>
                </a:solidFill>
              </a:rPr>
              <a:t>非常奧秘</a:t>
            </a:r>
            <a:r>
              <a:rPr lang="en-US" altLang="ja-JP" sz="3200" dirty="0" smtClean="0">
                <a:solidFill>
                  <a:srgbClr val="FFFFFF"/>
                </a:solidFill>
              </a:rPr>
              <a:t>!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57600" y="1600200"/>
            <a:ext cx="1828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19200" y="5410200"/>
            <a:ext cx="1752600" cy="9906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醫學</a:t>
            </a:r>
            <a:r>
              <a:rPr lang="en-US" sz="2400" b="1" dirty="0" smtClean="0">
                <a:solidFill>
                  <a:srgbClr val="FFFFFF"/>
                </a:solidFill>
              </a:rPr>
              <a:t> 界</a:t>
            </a:r>
          </a:p>
          <a:p>
            <a:pPr algn="ctr"/>
            <a:r>
              <a:rPr lang="zh-TW" altLang="en-US" sz="2400" b="1" dirty="0" smtClean="0">
                <a:solidFill>
                  <a:srgbClr val="FFFFFF"/>
                </a:solidFill>
              </a:rPr>
              <a:t>生</a:t>
            </a:r>
            <a:r>
              <a:rPr lang="ja-JP" altLang="en-US" sz="2400" b="1" smtClean="0">
                <a:solidFill>
                  <a:srgbClr val="FFFFFF"/>
                </a:solidFill>
              </a:rPr>
              <a:t>命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6000" y="5410200"/>
            <a:ext cx="1828800" cy="9906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FF"/>
                </a:solidFill>
              </a:rPr>
              <a:t>神學</a:t>
            </a:r>
            <a:r>
              <a:rPr lang="en-US" altLang="zh-TW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界</a:t>
            </a:r>
          </a:p>
          <a:p>
            <a:pPr algn="ctr"/>
            <a:r>
              <a:rPr lang="zh-TW" altLang="en-US" sz="2400" b="1" dirty="0" smtClean="0">
                <a:solidFill>
                  <a:srgbClr val="FFFFFF"/>
                </a:solidFill>
              </a:rPr>
              <a:t>靈</a:t>
            </a:r>
            <a:r>
              <a:rPr lang="ja-JP" altLang="en-US" sz="2400" b="1" smtClean="0">
                <a:solidFill>
                  <a:srgbClr val="FFFFFF"/>
                </a:solidFill>
              </a:rPr>
              <a:t>命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5181600"/>
            <a:ext cx="8691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FFFF"/>
                </a:solidFill>
              </a:rPr>
              <a:t>+</a:t>
            </a:r>
            <a:endParaRPr lang="en-US" sz="8800" dirty="0">
              <a:solidFill>
                <a:srgbClr val="FFFFFF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3429000" y="2514600"/>
            <a:ext cx="2514600" cy="2665750"/>
          </a:xfrm>
          <a:prstGeom prst="irregularSeal1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chemeClr val="tx1"/>
                </a:solidFill>
              </a:rPr>
              <a:t> 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醫治</a:t>
            </a:r>
            <a:r>
              <a:rPr lang="zh-TW" altLang="en-US" sz="2800" b="1" dirty="0" smtClean="0">
                <a:solidFill>
                  <a:schemeClr val="tx1"/>
                </a:solidFill>
                <a:latin typeface="細明體" pitchFamily="49" charset="-120"/>
                <a:ea typeface="細明體" pitchFamily="49" charset="-120"/>
              </a:rPr>
              <a:t>的</a:t>
            </a:r>
            <a:r>
              <a:rPr lang="zh-TW" altLang="en-US" sz="2800" b="1" dirty="0">
                <a:solidFill>
                  <a:schemeClr val="tx1"/>
                </a:solidFill>
              </a:rPr>
              <a:t>祈禱</a:t>
            </a:r>
            <a:r>
              <a:rPr lang="en-US" altLang="zh-TW" sz="2800" b="1" dirty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15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ja-JP" sz="36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“ </a:t>
            </a:r>
            <a:r>
              <a:rPr lang="ja-JP" altLang="en-US" sz="2800" smtClean="0">
                <a:solidFill>
                  <a:schemeClr val="tx1"/>
                </a:solidFill>
              </a:rPr>
              <a:t>同享同擔，同心同行</a:t>
            </a:r>
            <a:r>
              <a:rPr lang="en-US" altLang="ja-JP" sz="2800" dirty="0" smtClean="0">
                <a:solidFill>
                  <a:schemeClr val="tx1"/>
                </a:solidFill>
              </a:rPr>
              <a:t>”</a:t>
            </a:r>
            <a:r>
              <a:rPr lang="en-US" altLang="ja-JP" sz="2800" dirty="0" smtClean="0">
                <a:solidFill>
                  <a:srgbClr val="FFFF00"/>
                </a:solidFill>
              </a:rPr>
              <a:t>-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醫學</a:t>
            </a:r>
            <a:r>
              <a:rPr lang="ja-JP" altLang="en-US" sz="3200" smtClean="0">
                <a:solidFill>
                  <a:srgbClr val="FFFF00"/>
                </a:solidFill>
              </a:rPr>
              <a:t>和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神學</a:t>
            </a:r>
            <a:r>
              <a:rPr lang="en-US" sz="3200" dirty="0" err="1" smtClean="0">
                <a:solidFill>
                  <a:srgbClr val="FFFF00"/>
                </a:solidFill>
              </a:rPr>
              <a:t>相互的</a:t>
            </a:r>
            <a:r>
              <a:rPr lang="zh-TW" altLang="en-US" sz="3200" dirty="0" smtClean="0">
                <a:solidFill>
                  <a:srgbClr val="FFFF00"/>
                </a:solidFill>
              </a:rPr>
              <a:t>教</a:t>
            </a:r>
            <a:r>
              <a:rPr lang="en-US" sz="3200" dirty="0" smtClean="0">
                <a:solidFill>
                  <a:srgbClr val="FFFF00"/>
                </a:solidFill>
              </a:rPr>
              <a:t>理</a:t>
            </a:r>
            <a:endParaRPr lang="en-US" sz="3200" b="0" dirty="0" smtClean="0">
              <a:solidFill>
                <a:srgbClr val="FFFF00"/>
              </a:solidFill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b="1" dirty="0" smtClean="0">
                <a:solidFill>
                  <a:srgbClr val="FFFF00"/>
                </a:solidFill>
              </a:rPr>
              <a:t> </a:t>
            </a:r>
            <a:endParaRPr lang="en-US" sz="24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29000" y="1219200"/>
            <a:ext cx="1723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4000" smtClean="0"/>
              <a:t>有關係</a:t>
            </a:r>
            <a:endParaRPr lang="en-US" sz="4000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1447800"/>
            <a:ext cx="2286000" cy="16002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ea typeface="PMingLiU" pitchFamily="18" charset="-120"/>
              </a:rPr>
              <a:t>醫學</a:t>
            </a:r>
            <a:r>
              <a:rPr lang="zh-TW" altLang="en-US" sz="3200" dirty="0" smtClean="0"/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界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5867400" y="1371600"/>
            <a:ext cx="2209800" cy="16002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ea typeface="PMingLiU" pitchFamily="18" charset="-120"/>
              </a:rPr>
              <a:t>  </a:t>
            </a:r>
            <a:r>
              <a:rPr lang="zh-TW" altLang="en-US" sz="2800" b="1" dirty="0" smtClean="0">
                <a:solidFill>
                  <a:schemeClr val="tx1"/>
                </a:solidFill>
                <a:ea typeface="PMingLiU" pitchFamily="18" charset="-120"/>
              </a:rPr>
              <a:t>神學</a:t>
            </a:r>
            <a:r>
              <a:rPr lang="zh-TW" altLang="en-US" sz="2800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界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4200" y="21336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971800" y="25146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14400" y="3733800"/>
            <a:ext cx="1295400" cy="1981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3600" b="1" dirty="0">
                <a:solidFill>
                  <a:srgbClr val="FFFFFF"/>
                </a:solidFill>
              </a:rPr>
              <a:t>治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3733800"/>
            <a:ext cx="1295400" cy="19050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4000" b="1" dirty="0">
                <a:solidFill>
                  <a:srgbClr val="FFFF00"/>
                </a:solidFill>
              </a:rPr>
              <a:t>信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心 祈</a:t>
            </a:r>
            <a:r>
              <a:rPr lang="zh-TW" altLang="en-US" sz="4000" b="1" dirty="0">
                <a:solidFill>
                  <a:srgbClr val="FFFF00"/>
                </a:solidFill>
              </a:rPr>
              <a:t>禱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3124200" y="2819400"/>
            <a:ext cx="2438400" cy="1981200"/>
          </a:xfrm>
          <a:prstGeom prst="smileyFace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b="1" dirty="0" smtClean="0"/>
          </a:p>
          <a:p>
            <a:pPr algn="ctr"/>
            <a:r>
              <a:rPr lang="zh-TW" altLang="en-US" sz="2800" b="1" dirty="0" smtClean="0"/>
              <a:t>希</a:t>
            </a:r>
            <a:r>
              <a:rPr lang="zh-TW" altLang="en-US" sz="2800" b="1" dirty="0"/>
              <a:t>西</a:t>
            </a:r>
            <a:r>
              <a:rPr lang="zh-TW" altLang="en-US" sz="2800" b="1" dirty="0" smtClean="0"/>
              <a:t>家</a:t>
            </a:r>
            <a:r>
              <a:rPr lang="zh-TW" altLang="en-US" sz="2800" b="1" dirty="0"/>
              <a:t>王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14600" y="4800600"/>
            <a:ext cx="685800" cy="762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733800" y="5103810"/>
            <a:ext cx="1600200" cy="129699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15</a:t>
            </a:r>
            <a:r>
              <a:rPr lang="ja-JP" altLang="en-US" sz="2800" dirty="0">
                <a:solidFill>
                  <a:schemeClr val="tx1"/>
                </a:solidFill>
              </a:rPr>
              <a:t>年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03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b="1" dirty="0" smtClean="0"/>
              <a:t>歷代志下</a:t>
            </a:r>
            <a:r>
              <a:rPr lang="en-US" dirty="0" smtClean="0"/>
              <a:t> </a:t>
            </a:r>
            <a:r>
              <a:rPr lang="en-US" dirty="0" smtClean="0">
                <a:effectLst/>
              </a:rPr>
              <a:t> 32:27 </a:t>
            </a:r>
            <a:r>
              <a:rPr lang="zh-TW" altLang="en-US" dirty="0">
                <a:effectLst/>
              </a:rPr>
              <a:t>希西家大有尊榮貲財．建造府庫、收藏金銀、寶石、香料、盾牌、和各樣的寶</a:t>
            </a:r>
            <a:r>
              <a:rPr lang="zh-TW" altLang="en-US" dirty="0" smtClean="0">
                <a:effectLst/>
              </a:rPr>
              <a:t>器</a:t>
            </a:r>
            <a:r>
              <a:rPr lang="en-US" b="1" dirty="0" smtClean="0">
                <a:solidFill>
                  <a:srgbClr val="00FFFF"/>
                </a:solidFill>
                <a:effectLst/>
              </a:rPr>
              <a:t> 32:27</a:t>
            </a:r>
            <a:r>
              <a:rPr lang="en-US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dirty="0">
                <a:solidFill>
                  <a:srgbClr val="00FFFF"/>
                </a:solidFill>
                <a:effectLst/>
              </a:rPr>
              <a:t>Hi-se-</a:t>
            </a:r>
            <a:r>
              <a:rPr lang="en-US" dirty="0" err="1">
                <a:solidFill>
                  <a:srgbClr val="00FFFF"/>
                </a:solidFill>
                <a:effectLst/>
              </a:rPr>
              <a:t>ka</a:t>
            </a:r>
            <a:r>
              <a:rPr lang="en-US" dirty="0">
                <a:solidFill>
                  <a:srgbClr val="00FFFF"/>
                </a:solidFill>
                <a:effectLst/>
              </a:rPr>
              <a:t> ū </a:t>
            </a:r>
            <a:r>
              <a:rPr lang="en-US" dirty="0" err="1">
                <a:solidFill>
                  <a:srgbClr val="00FFFF"/>
                </a:solidFill>
                <a:effectLst/>
              </a:rPr>
              <a:t>chōe-chōe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hè-châi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kap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tōa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êng-kng</a:t>
            </a:r>
            <a:r>
              <a:rPr lang="en-US" dirty="0">
                <a:solidFill>
                  <a:srgbClr val="00FFFF"/>
                </a:solidFill>
                <a:effectLst/>
              </a:rPr>
              <a:t>, </a:t>
            </a:r>
            <a:r>
              <a:rPr lang="en-US" dirty="0" err="1">
                <a:solidFill>
                  <a:srgbClr val="00FFFF"/>
                </a:solidFill>
                <a:effectLst/>
              </a:rPr>
              <a:t>ūi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ka-kī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khí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hú-khò</a:t>
            </a:r>
            <a:r>
              <a:rPr lang="en-US" dirty="0">
                <a:solidFill>
                  <a:srgbClr val="00FFFF"/>
                </a:solidFill>
                <a:effectLst/>
              </a:rPr>
              <a:t>͘, </a:t>
            </a:r>
            <a:r>
              <a:rPr lang="en-US" dirty="0" err="1">
                <a:solidFill>
                  <a:srgbClr val="00FFFF"/>
                </a:solidFill>
                <a:effectLst/>
              </a:rPr>
              <a:t>siu-kh</a:t>
            </a:r>
            <a:r>
              <a:rPr lang="en-US" altLang="zh-TW" dirty="0" err="1">
                <a:solidFill>
                  <a:srgbClr val="00FFFF"/>
                </a:solidFill>
                <a:effectLst/>
              </a:rPr>
              <a:t>ǹ</a:t>
            </a:r>
            <a:r>
              <a:rPr lang="en-US" dirty="0" err="1">
                <a:solidFill>
                  <a:srgbClr val="00FFFF"/>
                </a:solidFill>
                <a:effectLst/>
              </a:rPr>
              <a:t>g</a:t>
            </a:r>
            <a:r>
              <a:rPr lang="en-US" dirty="0">
                <a:solidFill>
                  <a:srgbClr val="00FFFF"/>
                </a:solidFill>
                <a:effectLst/>
              </a:rPr>
              <a:t> </a:t>
            </a:r>
            <a:r>
              <a:rPr lang="en-US" dirty="0" err="1">
                <a:solidFill>
                  <a:srgbClr val="00FFFF"/>
                </a:solidFill>
                <a:effectLst/>
              </a:rPr>
              <a:t>kim-gûn</a:t>
            </a:r>
            <a:r>
              <a:rPr lang="en-US" dirty="0">
                <a:solidFill>
                  <a:srgbClr val="00FFFF"/>
                </a:solidFill>
                <a:effectLst/>
              </a:rPr>
              <a:t>, </a:t>
            </a:r>
            <a:r>
              <a:rPr lang="en-US" dirty="0" err="1">
                <a:solidFill>
                  <a:srgbClr val="00FFFF"/>
                </a:solidFill>
                <a:effectLst/>
              </a:rPr>
              <a:t>pó-chio̍h</a:t>
            </a:r>
            <a:r>
              <a:rPr lang="en-US" dirty="0">
                <a:solidFill>
                  <a:srgbClr val="00FFFF"/>
                </a:solidFill>
                <a:effectLst/>
              </a:rPr>
              <a:t>, </a:t>
            </a:r>
            <a:r>
              <a:rPr lang="en-US" dirty="0" err="1">
                <a:solidFill>
                  <a:srgbClr val="00FFFF"/>
                </a:solidFill>
                <a:effectLst/>
              </a:rPr>
              <a:t>hiu</a:t>
            </a:r>
            <a:r>
              <a:rPr lang="en-US" dirty="0">
                <a:solidFill>
                  <a:srgbClr val="00FFFF"/>
                </a:solidFill>
                <a:effectLst/>
              </a:rPr>
              <a:t>ⁿ-liāu, pîn-pâi, kap ta̍k-iūⁿ ê pó-khì;</a:t>
            </a:r>
            <a:br>
              <a:rPr lang="en-US" dirty="0">
                <a:solidFill>
                  <a:srgbClr val="00FFFF"/>
                </a:solidFill>
                <a:effectLst/>
              </a:rPr>
            </a:br>
            <a:r>
              <a:rPr lang="en-US" dirty="0">
                <a:effectLst/>
              </a:rPr>
              <a:t> </a:t>
            </a:r>
            <a:r>
              <a:rPr lang="zh-TW" altLang="en-US" dirty="0" smtClean="0">
                <a:effectLst/>
              </a:rPr>
              <a:t>．</a:t>
            </a:r>
            <a:endParaRPr lang="en-US" dirty="0">
              <a:effectLst/>
            </a:endParaRPr>
          </a:p>
          <a:p>
            <a:pPr algn="l"/>
            <a:endParaRPr lang="en-US" sz="36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257800"/>
            <a:ext cx="20574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FF00"/>
                </a:solidFill>
              </a:rPr>
              <a:t>心</a:t>
            </a:r>
            <a:r>
              <a:rPr lang="en-US" altLang="zh-TW" sz="3600" dirty="0" smtClean="0">
                <a:solidFill>
                  <a:srgbClr val="FFFF00"/>
                </a:solidFill>
              </a:rPr>
              <a:t>: </a:t>
            </a:r>
            <a:r>
              <a:rPr lang="ja-JP" altLang="en-US" sz="3600" dirty="0"/>
              <a:t>回來</a:t>
            </a:r>
            <a:endParaRPr lang="en-US" altLang="zh-TW" sz="36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3600" dirty="0" smtClean="0">
                <a:solidFill>
                  <a:srgbClr val="FFFF00"/>
                </a:solidFill>
              </a:rPr>
              <a:t>驕傲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5334000"/>
            <a:ext cx="1676400" cy="1143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復</a:t>
            </a:r>
            <a:r>
              <a:rPr lang="ja-JP" altLang="en-US" sz="2800" dirty="0" smtClean="0"/>
              <a:t>原?</a:t>
            </a:r>
            <a:endParaRPr lang="en-US" altLang="ja-JP" sz="2800" dirty="0" smtClean="0"/>
          </a:p>
          <a:p>
            <a:pPr algn="ctr"/>
            <a:r>
              <a:rPr lang="zh-TW" altLang="en-US" sz="2800" dirty="0" smtClean="0"/>
              <a:t>犯罪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5200" y="5943600"/>
            <a:ext cx="1752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xplosion 1 1"/>
          <p:cNvSpPr/>
          <p:nvPr/>
        </p:nvSpPr>
        <p:spPr>
          <a:xfrm>
            <a:off x="2914934" y="4366313"/>
            <a:ext cx="2743200" cy="2095500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再發生</a:t>
            </a:r>
            <a:r>
              <a:rPr lang="en-US" altLang="ja-JP" sz="2400" dirty="0"/>
              <a:t>, </a:t>
            </a:r>
            <a:r>
              <a:rPr lang="ja-JP" altLang="en-US" sz="2400" dirty="0"/>
              <a:t>復發</a:t>
            </a:r>
            <a:r>
              <a:rPr lang="en-US" altLang="ja-JP" sz="2400" dirty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761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US" sz="2400" b="1" dirty="0" err="1"/>
              <a:t>以賽亞</a:t>
            </a:r>
            <a:r>
              <a:rPr lang="en-US" altLang="zh-TW" b="1" dirty="0" smtClean="0"/>
              <a:t> </a:t>
            </a:r>
            <a:r>
              <a:rPr lang="en-US" sz="2400" dirty="0">
                <a:effectLst/>
              </a:rPr>
              <a:t>39:1 </a:t>
            </a:r>
            <a:r>
              <a:rPr lang="zh-TW" altLang="en-US" sz="2400" dirty="0">
                <a:effectLst/>
              </a:rPr>
              <a:t>那時、巴比倫王</a:t>
            </a:r>
            <a:r>
              <a:rPr lang="en-US" sz="2400" dirty="0">
                <a:effectLst/>
              </a:rPr>
              <a:t>..,</a:t>
            </a:r>
            <a:r>
              <a:rPr lang="zh-TW" altLang="en-US" sz="2400" dirty="0">
                <a:effectLst/>
              </a:rPr>
              <a:t>、聽見希西家病而痊愈、就送書信和禮物給他</a:t>
            </a:r>
            <a:r>
              <a:rPr lang="zh-TW" altLang="en-US" sz="2400" dirty="0" smtClean="0">
                <a:effectLst/>
              </a:rPr>
              <a:t>。</a:t>
            </a:r>
            <a:r>
              <a:rPr lang="en-US" sz="2400" dirty="0" smtClean="0">
                <a:effectLst/>
              </a:rPr>
              <a:t>39:2 </a:t>
            </a:r>
            <a:r>
              <a:rPr lang="zh-TW" altLang="en-US" sz="2400" dirty="0">
                <a:effectLst/>
              </a:rPr>
              <a:t>希西家喜歡見使者、就把自己寶庫的金子、銀子、香料、貴重的膏油、和他武庫的一切軍器、並所有的財寶都給他們看．他家中和全國之內、希西家沒有一樣不給他們看的</a:t>
            </a:r>
            <a:r>
              <a:rPr lang="zh-TW" altLang="en-US" sz="2400" dirty="0" smtClean="0">
                <a:effectLst/>
              </a:rPr>
              <a:t>。</a:t>
            </a:r>
            <a:r>
              <a:rPr lang="en-US" sz="2000" b="1" dirty="0" smtClean="0">
                <a:solidFill>
                  <a:srgbClr val="00FFFF"/>
                </a:solidFill>
                <a:effectLst/>
              </a:rPr>
              <a:t>39:1</a:t>
            </a:r>
            <a:r>
              <a:rPr lang="en-US" sz="2000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Tng-sî</a:t>
            </a:r>
            <a:r>
              <a:rPr lang="en-US" sz="2000" dirty="0">
                <a:solidFill>
                  <a:srgbClr val="00FFFF"/>
                </a:solidFill>
                <a:effectLst/>
              </a:rPr>
              <a:t> Pa-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pí</a:t>
            </a:r>
            <a:r>
              <a:rPr lang="en-US" sz="2000" dirty="0">
                <a:solidFill>
                  <a:srgbClr val="00FFFF"/>
                </a:solidFill>
                <a:effectLst/>
              </a:rPr>
              <a:t>-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lûn</a:t>
            </a:r>
            <a:r>
              <a:rPr lang="en-US" sz="2000" dirty="0">
                <a:solidFill>
                  <a:srgbClr val="00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ông</a:t>
            </a:r>
            <a:r>
              <a:rPr lang="en-US" sz="2000" dirty="0">
                <a:solidFill>
                  <a:srgbClr val="00FFFF"/>
                </a:solidFill>
                <a:effectLst/>
              </a:rPr>
              <a:t>,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Pa-la̍h-tàn</a:t>
            </a:r>
            <a:r>
              <a:rPr lang="en-US" sz="2000" dirty="0">
                <a:solidFill>
                  <a:srgbClr val="00FFFF"/>
                </a:solidFill>
                <a:effectLst/>
              </a:rPr>
              <a:t> ê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kiá</a:t>
            </a:r>
            <a:r>
              <a:rPr lang="en-US" sz="2000" dirty="0">
                <a:solidFill>
                  <a:srgbClr val="00FFFF"/>
                </a:solidFill>
                <a:effectLst/>
              </a:rPr>
              <a:t>ⁿ Bí-lô-ta̍t-pa-la̍h-tàn thiaⁿ-kìⁿ Hi-se-ka bat phòa-pīⁿ, chiū sàng phoe-sìn kap lé-mi̍h hō͘ Hi-se-ka. </a:t>
            </a:r>
            <a:r>
              <a:rPr lang="en-US" sz="2000" b="1" dirty="0">
                <a:solidFill>
                  <a:srgbClr val="00FFFF"/>
                </a:solidFill>
                <a:effectLst/>
              </a:rPr>
              <a:t>39:2</a:t>
            </a:r>
            <a:r>
              <a:rPr lang="en-US" sz="2000" dirty="0">
                <a:solidFill>
                  <a:srgbClr val="00FFFF"/>
                </a:solidFill>
                <a:effectLst/>
              </a:rPr>
              <a:t> Hi-se-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ka</a:t>
            </a:r>
            <a:r>
              <a:rPr lang="en-US" sz="2000" dirty="0">
                <a:solidFill>
                  <a:srgbClr val="00FFFF"/>
                </a:solidFill>
                <a:effectLst/>
              </a:rPr>
              <a:t> in-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ūi</a:t>
            </a:r>
            <a:r>
              <a:rPr lang="en-US" sz="2000" dirty="0">
                <a:solidFill>
                  <a:srgbClr val="00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sù-chiá</a:t>
            </a:r>
            <a:r>
              <a:rPr lang="en-US" sz="2000" dirty="0">
                <a:solidFill>
                  <a:srgbClr val="00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lâi</a:t>
            </a:r>
            <a:r>
              <a:rPr lang="en-US" sz="2000" dirty="0">
                <a:solidFill>
                  <a:srgbClr val="00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hoa</a:t>
            </a:r>
            <a:r>
              <a:rPr lang="en-US" sz="2000" dirty="0">
                <a:solidFill>
                  <a:srgbClr val="00FFFF"/>
                </a:solidFill>
                <a:effectLst/>
              </a:rPr>
              <a:t>ⁿ-hí, chiū chiong i khǹg pó-mi̍h ê chhù, kim, gûn, hiuⁿ-liāu, kùi-khì ê iû, kap i ê kun-chong-ke̍k, kap hú-khò͘-lāi it-chhè só͘ ū--ê, lóng hō͘ in khòaⁿ; i ê ke-tiong kap chôan-kok ê lāi-bīn, Hi-se-ka bô chi̍t-hāng bô hō͘ in khòaⁿ.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endParaRPr lang="en-US" sz="2400" dirty="0">
              <a:effectLst/>
            </a:endParaRPr>
          </a:p>
          <a:p>
            <a:pPr algn="l"/>
            <a:endParaRPr lang="en-US" sz="36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257800"/>
            <a:ext cx="20574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FF00"/>
                </a:solidFill>
              </a:rPr>
              <a:t>心</a:t>
            </a:r>
            <a:r>
              <a:rPr lang="en-US" altLang="zh-TW" sz="3600" dirty="0" smtClean="0">
                <a:solidFill>
                  <a:srgbClr val="FFFF00"/>
                </a:solidFill>
              </a:rPr>
              <a:t>: </a:t>
            </a:r>
            <a:r>
              <a:rPr lang="ja-JP" altLang="en-US" sz="3600" dirty="0"/>
              <a:t>回來</a:t>
            </a:r>
            <a:endParaRPr lang="en-US" altLang="zh-TW" sz="36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3600" dirty="0" smtClean="0">
                <a:solidFill>
                  <a:srgbClr val="FFFF00"/>
                </a:solidFill>
              </a:rPr>
              <a:t>驕傲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5623613"/>
            <a:ext cx="16002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 </a:t>
            </a:r>
            <a:r>
              <a:rPr lang="zh-TW" altLang="en-US" sz="2800" dirty="0" smtClean="0">
                <a:solidFill>
                  <a:schemeClr val="tx1"/>
                </a:solidFill>
              </a:rPr>
              <a:t>再</a:t>
            </a:r>
            <a:r>
              <a:rPr lang="zh-TW" altLang="en-US" sz="2800" dirty="0" smtClean="0"/>
              <a:t>犯罪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33800" y="6041125"/>
            <a:ext cx="1752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xplosion 1 1"/>
          <p:cNvSpPr/>
          <p:nvPr/>
        </p:nvSpPr>
        <p:spPr>
          <a:xfrm>
            <a:off x="2914934" y="4366313"/>
            <a:ext cx="2743200" cy="2095500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再發生</a:t>
            </a:r>
            <a:r>
              <a:rPr lang="en-US" altLang="ja-JP" sz="2400" dirty="0"/>
              <a:t>, </a:t>
            </a:r>
            <a:r>
              <a:rPr lang="ja-JP" altLang="en-US" sz="2400" dirty="0"/>
              <a:t>復發</a:t>
            </a:r>
            <a:r>
              <a:rPr lang="en-US" altLang="ja-JP" sz="2400" dirty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5378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ja-JP" sz="36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“ </a:t>
            </a:r>
            <a:r>
              <a:rPr lang="ja-JP" altLang="en-US" sz="2800" smtClean="0">
                <a:solidFill>
                  <a:schemeClr val="tx1"/>
                </a:solidFill>
              </a:rPr>
              <a:t>同享同擔，同心同行</a:t>
            </a:r>
            <a:r>
              <a:rPr lang="en-US" altLang="ja-JP" sz="2800" dirty="0" smtClean="0">
                <a:solidFill>
                  <a:schemeClr val="tx1"/>
                </a:solidFill>
              </a:rPr>
              <a:t>”</a:t>
            </a:r>
            <a:r>
              <a:rPr lang="en-US" altLang="ja-JP" sz="2800" dirty="0" smtClean="0">
                <a:solidFill>
                  <a:srgbClr val="FFFF00"/>
                </a:solidFill>
              </a:rPr>
              <a:t>-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醫學</a:t>
            </a:r>
            <a:r>
              <a:rPr lang="ja-JP" altLang="en-US" sz="3200" smtClean="0">
                <a:solidFill>
                  <a:srgbClr val="FFFF00"/>
                </a:solidFill>
              </a:rPr>
              <a:t>和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神學</a:t>
            </a:r>
            <a:r>
              <a:rPr lang="en-US" sz="3200" dirty="0" err="1" smtClean="0">
                <a:solidFill>
                  <a:srgbClr val="FFFF00"/>
                </a:solidFill>
              </a:rPr>
              <a:t>相互的</a:t>
            </a:r>
            <a:r>
              <a:rPr lang="zh-TW" altLang="en-US" sz="3200" dirty="0" smtClean="0">
                <a:solidFill>
                  <a:srgbClr val="FFFF00"/>
                </a:solidFill>
              </a:rPr>
              <a:t>教</a:t>
            </a:r>
            <a:r>
              <a:rPr lang="en-US" sz="3200" dirty="0" smtClean="0">
                <a:solidFill>
                  <a:srgbClr val="FFFF00"/>
                </a:solidFill>
              </a:rPr>
              <a:t>理</a:t>
            </a:r>
            <a:endParaRPr lang="en-US" sz="3200" b="0" dirty="0" smtClean="0">
              <a:solidFill>
                <a:srgbClr val="FFFF00"/>
              </a:solidFill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b="1" dirty="0" smtClean="0">
                <a:solidFill>
                  <a:srgbClr val="FFFF00"/>
                </a:solidFill>
              </a:rPr>
              <a:t> </a:t>
            </a:r>
            <a:endParaRPr lang="en-US" sz="24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29000" y="1219200"/>
            <a:ext cx="1723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4000" smtClean="0"/>
              <a:t>有關係</a:t>
            </a:r>
            <a:endParaRPr lang="en-US" sz="4000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1447800"/>
            <a:ext cx="2286000" cy="16002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ea typeface="PMingLiU" pitchFamily="18" charset="-120"/>
              </a:rPr>
              <a:t>醫學</a:t>
            </a:r>
            <a:r>
              <a:rPr lang="zh-TW" altLang="en-US" sz="3200" dirty="0" smtClean="0"/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界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5867400" y="1371600"/>
            <a:ext cx="2209800" cy="16002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ea typeface="PMingLiU" pitchFamily="18" charset="-120"/>
              </a:rPr>
              <a:t>  </a:t>
            </a:r>
            <a:r>
              <a:rPr lang="zh-TW" altLang="en-US" sz="2800" b="1" dirty="0" smtClean="0">
                <a:solidFill>
                  <a:schemeClr val="tx1"/>
                </a:solidFill>
                <a:ea typeface="PMingLiU" pitchFamily="18" charset="-120"/>
              </a:rPr>
              <a:t>神學</a:t>
            </a:r>
            <a:r>
              <a:rPr lang="zh-TW" altLang="en-US" sz="2800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界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4200" y="21336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971800" y="25146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14400" y="3733800"/>
            <a:ext cx="1295400" cy="1981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3600" b="1" dirty="0">
                <a:solidFill>
                  <a:srgbClr val="FFFFFF"/>
                </a:solidFill>
              </a:rPr>
              <a:t>治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3733800"/>
            <a:ext cx="1295400" cy="19050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4000" b="1" dirty="0">
                <a:solidFill>
                  <a:srgbClr val="FFFF00"/>
                </a:solidFill>
              </a:rPr>
              <a:t>信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心 祈</a:t>
            </a:r>
            <a:r>
              <a:rPr lang="zh-TW" altLang="en-US" sz="4000" b="1" dirty="0">
                <a:solidFill>
                  <a:srgbClr val="FFFF00"/>
                </a:solidFill>
              </a:rPr>
              <a:t>禱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3124200" y="3048000"/>
            <a:ext cx="2743200" cy="2478087"/>
          </a:xfrm>
          <a:prstGeom prst="smileyFace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b="1" dirty="0" smtClean="0"/>
          </a:p>
          <a:p>
            <a:pPr algn="ctr"/>
            <a:r>
              <a:rPr lang="zh-TW" altLang="en-US" sz="2800" b="1" dirty="0">
                <a:solidFill>
                  <a:schemeClr val="tx2"/>
                </a:solidFill>
              </a:rPr>
              <a:t>亞撒</a:t>
            </a:r>
            <a:r>
              <a:rPr lang="zh-TW" altLang="en-US" sz="2800" b="1" dirty="0" smtClean="0"/>
              <a:t>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1145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b="1" dirty="0" smtClean="0"/>
              <a:t>歷代志下 </a:t>
            </a:r>
            <a:r>
              <a:rPr lang="en-US" b="1" dirty="0" smtClean="0"/>
              <a:t>  16:12 </a:t>
            </a:r>
            <a:r>
              <a:rPr lang="zh-TW" altLang="en-US" b="1" dirty="0" smtClean="0">
                <a:solidFill>
                  <a:schemeClr val="tx2"/>
                </a:solidFill>
              </a:rPr>
              <a:t>亞撒</a:t>
            </a:r>
            <a:r>
              <a:rPr lang="zh-TW" altLang="en-US" b="1" dirty="0" smtClean="0"/>
              <a:t>作王三十九年、他腳上有病、而且甚重．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病的時候沒有求耶和華、只求醫生</a:t>
            </a:r>
            <a:r>
              <a:rPr lang="zh-TW" altLang="en-US" b="1" dirty="0" smtClean="0"/>
              <a:t>。</a:t>
            </a:r>
            <a:r>
              <a:rPr lang="en-US" altLang="zh-TW" b="1" dirty="0" smtClean="0"/>
              <a:t> </a:t>
            </a:r>
            <a:r>
              <a:rPr lang="en-US" b="1" dirty="0" smtClean="0"/>
              <a:t>16:13 </a:t>
            </a:r>
            <a:r>
              <a:rPr lang="zh-TW" altLang="en-US" b="1" dirty="0" smtClean="0"/>
              <a:t>他作王四十一年而死、與他列祖同睡、</a:t>
            </a:r>
            <a:endParaRPr lang="en-US" b="1" dirty="0" smtClean="0"/>
          </a:p>
          <a:p>
            <a:pPr algn="l"/>
            <a:r>
              <a:rPr lang="en-US" sz="2400" b="1" dirty="0" smtClean="0">
                <a:solidFill>
                  <a:srgbClr val="00FFFF"/>
                </a:solidFill>
              </a:rPr>
              <a:t> 16:12</a:t>
            </a:r>
            <a:r>
              <a:rPr lang="en-US" sz="2400" dirty="0" smtClean="0">
                <a:solidFill>
                  <a:srgbClr val="00FFFF"/>
                </a:solidFill>
              </a:rPr>
              <a:t> A-sat </a:t>
            </a:r>
            <a:r>
              <a:rPr lang="en-US" sz="2400" dirty="0" err="1" smtClean="0">
                <a:solidFill>
                  <a:srgbClr val="00FFFF"/>
                </a:solidFill>
              </a:rPr>
              <a:t>ông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saⁿ-cha̍p-káu</a:t>
            </a:r>
            <a:r>
              <a:rPr lang="en-US" sz="2400" dirty="0" smtClean="0">
                <a:solidFill>
                  <a:srgbClr val="00FFFF"/>
                </a:solidFill>
              </a:rPr>
              <a:t>--</a:t>
            </a:r>
            <a:r>
              <a:rPr lang="en-US" sz="2400" dirty="0" err="1" smtClean="0">
                <a:solidFill>
                  <a:srgbClr val="00FFFF"/>
                </a:solidFill>
              </a:rPr>
              <a:t>nî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i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kha</a:t>
            </a:r>
            <a:r>
              <a:rPr lang="en-US" sz="2400" dirty="0" smtClean="0">
                <a:solidFill>
                  <a:srgbClr val="00FFFF"/>
                </a:solidFill>
              </a:rPr>
              <a:t> ū </a:t>
            </a:r>
            <a:r>
              <a:rPr lang="en-US" sz="2400" dirty="0" err="1" smtClean="0">
                <a:solidFill>
                  <a:srgbClr val="00FFFF"/>
                </a:solidFill>
              </a:rPr>
              <a:t>phòa-pīⁿ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pīⁿ</a:t>
            </a:r>
            <a:r>
              <a:rPr lang="en-US" sz="2400" dirty="0" smtClean="0">
                <a:solidFill>
                  <a:srgbClr val="00FFFF"/>
                </a:solidFill>
              </a:rPr>
              <a:t> chin </a:t>
            </a:r>
            <a:r>
              <a:rPr lang="en-US" sz="2400" dirty="0" err="1" smtClean="0">
                <a:solidFill>
                  <a:srgbClr val="00FFFF"/>
                </a:solidFill>
              </a:rPr>
              <a:t>siong-tiōng</a:t>
            </a:r>
            <a:r>
              <a:rPr lang="en-US" sz="2400" dirty="0" smtClean="0">
                <a:solidFill>
                  <a:srgbClr val="00FFFF"/>
                </a:solidFill>
              </a:rPr>
              <a:t>. </a:t>
            </a:r>
            <a:r>
              <a:rPr lang="en-US" sz="2400" dirty="0" err="1" smtClean="0">
                <a:solidFill>
                  <a:srgbClr val="00FFFF"/>
                </a:solidFill>
              </a:rPr>
              <a:t>Phòa-pīⁿ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sî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bô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kiû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Iâ-hô-hoa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to̍k-to̍k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khì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kiû</a:t>
            </a:r>
            <a:r>
              <a:rPr lang="en-US" sz="2400" dirty="0" smtClean="0">
                <a:solidFill>
                  <a:srgbClr val="00FFFF"/>
                </a:solidFill>
              </a:rPr>
              <a:t> i-seng.</a:t>
            </a:r>
            <a:r>
              <a:rPr lang="en-US" sz="2400" b="1" dirty="0" smtClean="0">
                <a:solidFill>
                  <a:srgbClr val="00FFFF"/>
                </a:solidFill>
              </a:rPr>
              <a:t>16:13</a:t>
            </a:r>
            <a:r>
              <a:rPr lang="en-US" sz="2400" dirty="0" smtClean="0">
                <a:solidFill>
                  <a:srgbClr val="00FFFF"/>
                </a:solidFill>
              </a:rPr>
              <a:t> A-sat </a:t>
            </a:r>
            <a:r>
              <a:rPr lang="en-US" sz="2400" dirty="0" err="1" smtClean="0">
                <a:solidFill>
                  <a:srgbClr val="00FFFF"/>
                </a:solidFill>
              </a:rPr>
              <a:t>chòe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ông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sì</a:t>
            </a:r>
            <a:r>
              <a:rPr lang="en-US" sz="2400" dirty="0" smtClean="0">
                <a:solidFill>
                  <a:srgbClr val="00FFFF"/>
                </a:solidFill>
              </a:rPr>
              <a:t>-</a:t>
            </a:r>
            <a:r>
              <a:rPr lang="en-US" sz="2400" dirty="0" err="1" smtClean="0">
                <a:solidFill>
                  <a:srgbClr val="00FFFF"/>
                </a:solidFill>
              </a:rPr>
              <a:t>cha̍p</a:t>
            </a:r>
            <a:r>
              <a:rPr lang="en-US" sz="2400" dirty="0" smtClean="0">
                <a:solidFill>
                  <a:srgbClr val="00FFFF"/>
                </a:solidFill>
              </a:rPr>
              <a:t>-it </a:t>
            </a:r>
            <a:r>
              <a:rPr lang="en-US" sz="2400" dirty="0" err="1" smtClean="0">
                <a:solidFill>
                  <a:srgbClr val="00FFFF"/>
                </a:solidFill>
              </a:rPr>
              <a:t>nî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chiū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sí</a:t>
            </a:r>
            <a:r>
              <a:rPr lang="en-US" sz="2400" dirty="0" smtClean="0">
                <a:solidFill>
                  <a:srgbClr val="00FFFF"/>
                </a:solidFill>
              </a:rPr>
              <a:t>; </a:t>
            </a:r>
            <a:r>
              <a:rPr lang="en-US" sz="2400" dirty="0" err="1" smtClean="0">
                <a:solidFill>
                  <a:srgbClr val="00FFFF"/>
                </a:solidFill>
              </a:rPr>
              <a:t>kap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i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lia̍t-chó</a:t>
            </a:r>
            <a:r>
              <a:rPr lang="en-US" sz="2400" dirty="0" smtClean="0">
                <a:solidFill>
                  <a:srgbClr val="00FFFF"/>
                </a:solidFill>
              </a:rPr>
              <a:t>͘ </a:t>
            </a:r>
            <a:r>
              <a:rPr lang="en-US" sz="2400" dirty="0" err="1" smtClean="0">
                <a:solidFill>
                  <a:srgbClr val="00FFFF"/>
                </a:solidFill>
              </a:rPr>
              <a:t>saⁿ-kap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khùn</a:t>
            </a:r>
            <a:r>
              <a:rPr lang="en-US" sz="2400" dirty="0" smtClean="0">
                <a:solidFill>
                  <a:srgbClr val="00FFFF"/>
                </a:solidFill>
              </a:rPr>
              <a:t>;</a:t>
            </a:r>
            <a:br>
              <a:rPr lang="en-US" sz="2400" dirty="0" smtClean="0">
                <a:solidFill>
                  <a:srgbClr val="00FFFF"/>
                </a:solidFill>
              </a:rPr>
            </a:br>
            <a:endParaRPr lang="en-US" sz="2400" dirty="0" smtClean="0">
              <a:solidFill>
                <a:srgbClr val="00FFFF"/>
              </a:solidFill>
            </a:endParaRPr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829032" y="4894997"/>
            <a:ext cx="1600200" cy="1371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3600" b="1" dirty="0" smtClean="0">
                <a:solidFill>
                  <a:srgbClr val="FFFFFF"/>
                </a:solidFill>
                <a:ea typeface="PMingLiU" pitchFamily="18" charset="-120"/>
              </a:rPr>
              <a:t>學</a:t>
            </a:r>
            <a:r>
              <a:rPr lang="en-US" altLang="zh-TW" sz="3600" b="1" dirty="0">
                <a:solidFill>
                  <a:srgbClr val="FFFFFF"/>
                </a:solidFill>
                <a:ea typeface="PMingLiU" pitchFamily="18" charset="-120"/>
              </a:rPr>
              <a:t>!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900649" y="4876800"/>
            <a:ext cx="15240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FFFF"/>
                </a:solidFill>
                <a:ea typeface="PMingLiU" pitchFamily="18" charset="-120"/>
              </a:rPr>
              <a:t>神</a:t>
            </a:r>
            <a:r>
              <a:rPr lang="zh-TW" altLang="en-US" sz="3200" b="1" dirty="0" smtClean="0">
                <a:solidFill>
                  <a:srgbClr val="FFFFFF"/>
                </a:solidFill>
                <a:ea typeface="PMingLiU" pitchFamily="18" charset="-120"/>
              </a:rPr>
              <a:t>學</a:t>
            </a:r>
            <a:r>
              <a:rPr lang="en-US" altLang="zh-TW" sz="3200" b="1" dirty="0" smtClean="0">
                <a:solidFill>
                  <a:srgbClr val="FFFFFF"/>
                </a:solidFill>
                <a:ea typeface="PMingLiU" pitchFamily="18" charset="-120"/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676400" y="4742597"/>
            <a:ext cx="1828800" cy="152400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solidFill>
                <a:schemeClr val="tx2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chemeClr val="tx2"/>
                </a:solidFill>
              </a:rPr>
              <a:t>亞撒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?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b="1" dirty="0" smtClean="0"/>
              <a:t>歷代志下</a:t>
            </a:r>
            <a:r>
              <a:rPr lang="zh-TW" altLang="en-US" sz="2000" b="1" dirty="0" smtClean="0"/>
              <a:t> </a:t>
            </a:r>
            <a:r>
              <a:rPr lang="en-US" b="1" dirty="0">
                <a:effectLst/>
              </a:rPr>
              <a:t>14:1 </a:t>
            </a:r>
            <a:r>
              <a:rPr lang="zh-TW" altLang="en-US" b="1" dirty="0">
                <a:effectLst/>
              </a:rPr>
              <a:t>亞比雅與他列祖同睡、葬在大衛城裡．他兒子亞撒接續他作王。亞撒年間、國中太平十年</a:t>
            </a:r>
            <a:r>
              <a:rPr lang="zh-TW" altLang="en-US" b="1" dirty="0" smtClean="0">
                <a:effectLst/>
              </a:rPr>
              <a:t>。</a:t>
            </a:r>
            <a:r>
              <a:rPr lang="en-US" b="1" dirty="0" smtClean="0">
                <a:effectLst/>
              </a:rPr>
              <a:t>14:2 </a:t>
            </a:r>
            <a:r>
              <a:rPr lang="zh-TW" altLang="en-US" b="1" dirty="0">
                <a:effectLst/>
              </a:rPr>
              <a:t>亞撒行耶和華他　神眼中看為善為正的事</a:t>
            </a:r>
            <a:r>
              <a:rPr lang="zh-TW" altLang="en-US" b="1" dirty="0" smtClean="0">
                <a:effectLst/>
              </a:rPr>
              <a:t>．</a:t>
            </a:r>
            <a:r>
              <a:rPr lang="en-US" b="1" dirty="0" smtClean="0">
                <a:effectLst/>
              </a:rPr>
              <a:t>14:3 </a:t>
            </a:r>
            <a:r>
              <a:rPr lang="zh-TW" altLang="en-US" b="1" dirty="0">
                <a:effectLst/>
              </a:rPr>
              <a:t>除掉外邦神的壇、和邱壇、打碎柱像、砍下木偶、</a:t>
            </a:r>
            <a:endParaRPr lang="en-US" b="1" dirty="0">
              <a:effectLst/>
            </a:endParaRPr>
          </a:p>
          <a:p>
            <a:pPr algn="l"/>
            <a:r>
              <a:rPr lang="en-US" sz="2000" b="1" dirty="0" smtClean="0">
                <a:solidFill>
                  <a:srgbClr val="00FFFF"/>
                </a:solidFill>
                <a:effectLst/>
              </a:rPr>
              <a:t>14:1</a:t>
            </a:r>
            <a:r>
              <a:rPr lang="en-US" sz="2000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sz="2000" dirty="0">
                <a:solidFill>
                  <a:srgbClr val="00FFFF"/>
                </a:solidFill>
                <a:effectLst/>
              </a:rPr>
              <a:t>A-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pí</a:t>
            </a:r>
            <a:r>
              <a:rPr lang="en-US" sz="2000" dirty="0">
                <a:solidFill>
                  <a:srgbClr val="00FFFF"/>
                </a:solidFill>
                <a:effectLst/>
              </a:rPr>
              <a:t>-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ngá</a:t>
            </a:r>
            <a:r>
              <a:rPr lang="en-US" sz="2000" dirty="0">
                <a:solidFill>
                  <a:srgbClr val="00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kap</a:t>
            </a:r>
            <a:r>
              <a:rPr lang="en-US" sz="2000" dirty="0">
                <a:solidFill>
                  <a:srgbClr val="00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i</a:t>
            </a:r>
            <a:r>
              <a:rPr lang="en-US" sz="2000" dirty="0">
                <a:solidFill>
                  <a:srgbClr val="00FFFF"/>
                </a:solidFill>
                <a:effectLst/>
              </a:rPr>
              <a:t> ê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lia̍t-chó</a:t>
            </a:r>
            <a:r>
              <a:rPr lang="en-US" sz="2000" dirty="0">
                <a:solidFill>
                  <a:srgbClr val="00FFFF"/>
                </a:solidFill>
                <a:effectLst/>
              </a:rPr>
              <a:t>͘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tâng-khùn</a:t>
            </a:r>
            <a:r>
              <a:rPr lang="en-US" sz="2000" dirty="0">
                <a:solidFill>
                  <a:srgbClr val="00FFFF"/>
                </a:solidFill>
                <a:effectLst/>
              </a:rPr>
              <a:t>,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bâi-chòng</a:t>
            </a:r>
            <a:r>
              <a:rPr lang="en-US" sz="2000" dirty="0">
                <a:solidFill>
                  <a:srgbClr val="00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tī</a:t>
            </a:r>
            <a:r>
              <a:rPr lang="en-US" sz="2000" dirty="0">
                <a:solidFill>
                  <a:srgbClr val="00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Tāi-pi̍t</a:t>
            </a:r>
            <a:r>
              <a:rPr lang="en-US" sz="2000" dirty="0">
                <a:solidFill>
                  <a:srgbClr val="00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siâ</a:t>
            </a:r>
            <a:r>
              <a:rPr lang="en-US" sz="2000" dirty="0">
                <a:solidFill>
                  <a:srgbClr val="00FFFF"/>
                </a:solidFill>
                <a:effectLst/>
              </a:rPr>
              <a:t>ⁿ. I ê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kiá</a:t>
            </a:r>
            <a:r>
              <a:rPr lang="en-US" sz="2000" dirty="0">
                <a:solidFill>
                  <a:srgbClr val="00FFFF"/>
                </a:solidFill>
                <a:effectLst/>
              </a:rPr>
              <a:t>ⁿ A-sat sòa-chiap i chòe ông.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Tng</a:t>
            </a:r>
            <a:r>
              <a:rPr lang="en-US" sz="2000" dirty="0">
                <a:solidFill>
                  <a:srgbClr val="00FFFF"/>
                </a:solidFill>
                <a:effectLst/>
              </a:rPr>
              <a:t> A-sat ê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ji̍t</a:t>
            </a:r>
            <a:r>
              <a:rPr lang="en-US" sz="2000" dirty="0">
                <a:solidFill>
                  <a:srgbClr val="00FFFF"/>
                </a:solidFill>
                <a:effectLst/>
              </a:rPr>
              <a:t>, hit ê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tōe-hng</a:t>
            </a:r>
            <a:r>
              <a:rPr lang="en-US" sz="2000" dirty="0">
                <a:solidFill>
                  <a:srgbClr val="00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thài-pêng</a:t>
            </a:r>
            <a:r>
              <a:rPr lang="en-US" sz="2000" dirty="0">
                <a:solidFill>
                  <a:srgbClr val="00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cha̍p-nî</a:t>
            </a:r>
            <a:r>
              <a:rPr lang="en-US" sz="2000" dirty="0">
                <a:solidFill>
                  <a:srgbClr val="00FFFF"/>
                </a:solidFill>
                <a:effectLst/>
              </a:rPr>
              <a:t> </a:t>
            </a:r>
            <a:r>
              <a:rPr lang="en-US" sz="2000" dirty="0" err="1" smtClean="0">
                <a:solidFill>
                  <a:srgbClr val="00FFFF"/>
                </a:solidFill>
                <a:effectLst/>
              </a:rPr>
              <a:t>kú</a:t>
            </a:r>
            <a:r>
              <a:rPr lang="en-US" sz="2000" dirty="0" smtClean="0">
                <a:solidFill>
                  <a:srgbClr val="00FFFF"/>
                </a:solidFill>
                <a:effectLst/>
              </a:rPr>
              <a:t>. </a:t>
            </a:r>
            <a:r>
              <a:rPr lang="en-US" sz="2000" b="1" dirty="0" smtClean="0">
                <a:solidFill>
                  <a:srgbClr val="00FFFF"/>
                </a:solidFill>
                <a:effectLst/>
              </a:rPr>
              <a:t>14:2</a:t>
            </a:r>
            <a:r>
              <a:rPr lang="en-US" sz="2000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sz="2000" dirty="0">
                <a:solidFill>
                  <a:srgbClr val="00FFFF"/>
                </a:solidFill>
                <a:effectLst/>
              </a:rPr>
              <a:t>A-sat </a:t>
            </a:r>
            <a:r>
              <a:rPr lang="en-US" sz="2000" dirty="0" err="1">
                <a:solidFill>
                  <a:srgbClr val="00FFFF"/>
                </a:solidFill>
                <a:effectLst/>
              </a:rPr>
              <a:t>kiâ</a:t>
            </a:r>
            <a:r>
              <a:rPr lang="en-US" sz="2000" dirty="0">
                <a:solidFill>
                  <a:srgbClr val="00FFFF"/>
                </a:solidFill>
                <a:effectLst/>
              </a:rPr>
              <a:t>ⁿ Iâ-hô-hoa i ê Siōng-tè khòaⁿ-chòe hó chòe chèng-ti̍t ê </a:t>
            </a:r>
            <a:r>
              <a:rPr lang="en-US" sz="2000" dirty="0" smtClean="0">
                <a:solidFill>
                  <a:srgbClr val="00FFFF"/>
                </a:solidFill>
                <a:effectLst/>
              </a:rPr>
              <a:t>sū; </a:t>
            </a:r>
            <a:r>
              <a:rPr lang="en-US" sz="2000" b="1" dirty="0" smtClean="0">
                <a:solidFill>
                  <a:srgbClr val="00FFFF"/>
                </a:solidFill>
                <a:effectLst/>
              </a:rPr>
              <a:t>14:3</a:t>
            </a:r>
            <a:r>
              <a:rPr lang="en-US" sz="2000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sz="2000" dirty="0">
                <a:solidFill>
                  <a:srgbClr val="00FFFF"/>
                </a:solidFill>
                <a:effectLst/>
              </a:rPr>
              <a:t>in-ūi i tû-khì gōa-pang ê siōng-tè ê tôaⁿ, kap soaⁿ-thâu-tôaⁿ, húi hiah ê thiāu-siōng,</a:t>
            </a:r>
            <a:br>
              <a:rPr lang="en-US" sz="2000" dirty="0">
                <a:solidFill>
                  <a:srgbClr val="00FFFF"/>
                </a:solidFill>
                <a:effectLst/>
              </a:rPr>
            </a:br>
            <a:r>
              <a:rPr lang="en-US" sz="2000" b="1" dirty="0" smtClean="0">
                <a:effectLst/>
              </a:rPr>
              <a:t> </a:t>
            </a:r>
            <a:endParaRPr lang="en-US" b="1" dirty="0" smtClean="0"/>
          </a:p>
          <a:p>
            <a:pPr algn="l"/>
            <a:r>
              <a:rPr lang="en-US" sz="2400" b="1" dirty="0" smtClean="0">
                <a:solidFill>
                  <a:srgbClr val="00FFFF"/>
                </a:solidFill>
              </a:rPr>
              <a:t>  </a:t>
            </a:r>
            <a:endParaRPr lang="en-US" sz="2400" dirty="0" smtClean="0">
              <a:solidFill>
                <a:srgbClr val="00FFFF"/>
              </a:solidFill>
            </a:endParaRPr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7086600" y="4966854"/>
            <a:ext cx="1600200" cy="131359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solidFill>
                <a:schemeClr val="tx2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chemeClr val="tx2"/>
                </a:solidFill>
              </a:rPr>
              <a:t>亞撒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3101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ja-JP" sz="36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“ </a:t>
            </a:r>
            <a:r>
              <a:rPr lang="ja-JP" altLang="en-US" sz="2800" smtClean="0">
                <a:solidFill>
                  <a:schemeClr val="tx1"/>
                </a:solidFill>
              </a:rPr>
              <a:t>同享同擔，同心同行</a:t>
            </a:r>
            <a:r>
              <a:rPr lang="en-US" altLang="ja-JP" sz="2800" dirty="0" smtClean="0">
                <a:solidFill>
                  <a:schemeClr val="tx1"/>
                </a:solidFill>
              </a:rPr>
              <a:t>”</a:t>
            </a:r>
            <a:r>
              <a:rPr lang="en-US" altLang="ja-JP" sz="2800" dirty="0" smtClean="0">
                <a:solidFill>
                  <a:srgbClr val="FFFF00"/>
                </a:solidFill>
              </a:rPr>
              <a:t>-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醫學</a:t>
            </a:r>
            <a:r>
              <a:rPr lang="ja-JP" altLang="en-US" sz="3200" smtClean="0">
                <a:solidFill>
                  <a:srgbClr val="FFFF00"/>
                </a:solidFill>
              </a:rPr>
              <a:t>和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神學</a:t>
            </a:r>
            <a:r>
              <a:rPr lang="en-US" sz="3200" dirty="0" err="1" smtClean="0">
                <a:solidFill>
                  <a:srgbClr val="FFFF00"/>
                </a:solidFill>
              </a:rPr>
              <a:t>相互的</a:t>
            </a:r>
            <a:r>
              <a:rPr lang="zh-TW" altLang="en-US" sz="3200" dirty="0" smtClean="0">
                <a:solidFill>
                  <a:srgbClr val="FFFF00"/>
                </a:solidFill>
              </a:rPr>
              <a:t>教</a:t>
            </a:r>
            <a:r>
              <a:rPr lang="en-US" sz="3200" dirty="0" smtClean="0">
                <a:solidFill>
                  <a:srgbClr val="FFFF00"/>
                </a:solidFill>
              </a:rPr>
              <a:t>理</a:t>
            </a:r>
            <a:endParaRPr lang="en-US" sz="3200" b="0" dirty="0" smtClean="0">
              <a:solidFill>
                <a:srgbClr val="FFFF00"/>
              </a:solidFill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b="1" dirty="0" smtClean="0">
                <a:solidFill>
                  <a:srgbClr val="FFFF00"/>
                </a:solidFill>
              </a:rPr>
              <a:t> </a:t>
            </a:r>
            <a:endParaRPr lang="en-US" sz="24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0" y="1981200"/>
            <a:ext cx="3257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4400" b="1" dirty="0" smtClean="0">
                <a:solidFill>
                  <a:srgbClr val="FFFFFF"/>
                </a:solidFill>
              </a:rPr>
              <a:t> 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1181100"/>
            <a:ext cx="2286000" cy="1184820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FFFF"/>
                </a:solidFill>
                <a:ea typeface="PMingLiU" pitchFamily="18" charset="-120"/>
              </a:rPr>
              <a:t>醫學</a:t>
            </a:r>
            <a:r>
              <a:rPr lang="zh-TW" altLang="en-US" sz="3200" dirty="0" smtClean="0">
                <a:solidFill>
                  <a:srgbClr val="FFFFFF"/>
                </a:solidFill>
              </a:rPr>
              <a:t>論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800" y="1181100"/>
            <a:ext cx="2209800" cy="118482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FFFFFF"/>
                </a:solidFill>
                <a:ea typeface="PMingLiU" pitchFamily="18" charset="-120"/>
              </a:rPr>
              <a:t>   </a:t>
            </a:r>
            <a:r>
              <a:rPr lang="zh-TW" altLang="en-US" sz="2800" b="1" dirty="0" smtClean="0">
                <a:solidFill>
                  <a:srgbClr val="FFFFFF"/>
                </a:solidFill>
                <a:ea typeface="PMingLiU" pitchFamily="18" charset="-120"/>
              </a:rPr>
              <a:t>神學</a:t>
            </a:r>
            <a:r>
              <a:rPr lang="zh-TW" altLang="en-US" sz="2800" dirty="0" smtClean="0">
                <a:solidFill>
                  <a:srgbClr val="FFFFFF"/>
                </a:solidFill>
              </a:rPr>
              <a:t>論</a:t>
            </a:r>
            <a:endParaRPr lang="en-US" sz="2800" b="1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16530" y="16764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951166" y="1995055"/>
            <a:ext cx="2438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5257800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>
                <a:solidFill>
                  <a:srgbClr val="FFFFFF"/>
                </a:solidFill>
              </a:rPr>
              <a:t> 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3562495"/>
            <a:ext cx="1697182" cy="7707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FFFFFF"/>
                </a:solidFill>
              </a:rPr>
              <a:t>肉體</a:t>
            </a:r>
            <a:r>
              <a:rPr lang="ja-JP" altLang="en-US" sz="2800" b="1" dirty="0" smtClean="0">
                <a:solidFill>
                  <a:srgbClr val="FFFFFF"/>
                </a:solidFill>
              </a:rPr>
              <a:t>疾</a:t>
            </a:r>
            <a:r>
              <a:rPr lang="ja-JP" altLang="en-US" sz="2800" b="1" dirty="0">
                <a:solidFill>
                  <a:srgbClr val="FFFFFF"/>
                </a:solidFill>
              </a:rPr>
              <a:t>病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486400"/>
            <a:ext cx="1981200" cy="84192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2800" b="1" dirty="0" smtClean="0">
                <a:solidFill>
                  <a:srgbClr val="FFFFFF"/>
                </a:solidFill>
                <a:ea typeface="PMingLiU" pitchFamily="18" charset="-120"/>
              </a:rPr>
              <a:t>學</a:t>
            </a:r>
            <a:r>
              <a:rPr lang="ja-JP" altLang="en-US" sz="2800" dirty="0">
                <a:solidFill>
                  <a:srgbClr val="FFFFFF"/>
                </a:solidFill>
              </a:rPr>
              <a:t>病</a:t>
            </a:r>
            <a:r>
              <a:rPr lang="zh-TW" altLang="en-US" sz="2800" dirty="0">
                <a:solidFill>
                  <a:srgbClr val="FFFFFF"/>
                </a:solidFill>
              </a:rPr>
              <a:t>因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0244" y="2971800"/>
            <a:ext cx="2109356" cy="9366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rgbClr val="7F00FF"/>
                </a:solidFill>
              </a:rPr>
              <a:t> </a:t>
            </a:r>
            <a:r>
              <a:rPr lang="ja-JP" altLang="en-US" sz="3200" b="1" dirty="0" smtClean="0">
                <a:solidFill>
                  <a:srgbClr val="FFFFFF"/>
                </a:solidFill>
              </a:rPr>
              <a:t>靈</a:t>
            </a:r>
            <a:r>
              <a:rPr lang="ja-JP" altLang="en-US" sz="3200" b="1" dirty="0">
                <a:solidFill>
                  <a:srgbClr val="FFFFFF"/>
                </a:solidFill>
              </a:rPr>
              <a:t>命健康</a:t>
            </a:r>
            <a:r>
              <a:rPr lang="ja-JP" altLang="en-US" sz="3200" b="1" dirty="0" smtClean="0">
                <a:solidFill>
                  <a:srgbClr val="FFFFFF"/>
                </a:solidFill>
              </a:rPr>
              <a:t>靈體</a:t>
            </a:r>
            <a:r>
              <a:rPr lang="zh-TW" altLang="en-US" sz="32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3200" b="1" dirty="0" smtClean="0">
                <a:solidFill>
                  <a:srgbClr val="FFFFFF"/>
                </a:solidFill>
              </a:rPr>
              <a:t>治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4880" y="5100589"/>
            <a:ext cx="1728356" cy="9144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FFFF"/>
                </a:solidFill>
                <a:ea typeface="PMingLiU" pitchFamily="18" charset="-120"/>
              </a:rPr>
              <a:t>神學</a:t>
            </a:r>
            <a:r>
              <a:rPr lang="ja-JP" altLang="en-US" sz="2800" dirty="0" smtClean="0">
                <a:solidFill>
                  <a:srgbClr val="FFFFFF"/>
                </a:solidFill>
              </a:rPr>
              <a:t>病</a:t>
            </a:r>
            <a:r>
              <a:rPr lang="zh-TW" altLang="en-US" sz="2800" dirty="0">
                <a:solidFill>
                  <a:srgbClr val="FFFFFF"/>
                </a:solidFill>
              </a:rPr>
              <a:t>因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43200" y="4038600"/>
            <a:ext cx="3027219" cy="96303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05600" y="4114800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00200" y="4533900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81532" y="1098644"/>
            <a:ext cx="11913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FFFFF"/>
                </a:solidFill>
              </a:rPr>
              <a:t>病原</a:t>
            </a:r>
            <a:r>
              <a:rPr lang="en-US" altLang="zh-TW" sz="3200" b="1" dirty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2572087"/>
            <a:ext cx="2286000" cy="7345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FFFF"/>
                </a:solidFill>
              </a:rPr>
              <a:t>肉</a:t>
            </a:r>
            <a:r>
              <a:rPr lang="ja-JP" altLang="en-US" sz="3200" b="1" dirty="0" smtClean="0">
                <a:solidFill>
                  <a:srgbClr val="FFFFFF"/>
                </a:solidFill>
              </a:rPr>
              <a:t>體</a:t>
            </a:r>
            <a:r>
              <a:rPr lang="zh-TW" altLang="en-US" sz="32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3200" b="1" dirty="0">
                <a:solidFill>
                  <a:srgbClr val="FFFFFF"/>
                </a:solidFill>
              </a:rPr>
              <a:t>治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048000" y="3071575"/>
            <a:ext cx="2667000" cy="47013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57200" y="3541713"/>
            <a:ext cx="76200" cy="171608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xplosion 1 23"/>
          <p:cNvSpPr/>
          <p:nvPr/>
        </p:nvSpPr>
        <p:spPr>
          <a:xfrm>
            <a:off x="3395310" y="2557518"/>
            <a:ext cx="2227706" cy="1624178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prstClr val="white"/>
                </a:solidFill>
              </a:rPr>
              <a:t>全人</a:t>
            </a:r>
            <a:endParaRPr lang="en-US" altLang="zh-TW" sz="2400" b="1" dirty="0">
              <a:solidFill>
                <a:prstClr val="white"/>
              </a:solidFill>
            </a:endParaRPr>
          </a:p>
          <a:p>
            <a:pPr algn="ctr"/>
            <a:r>
              <a:rPr lang="zh-TW" altLang="en-US" sz="2400" b="1" dirty="0">
                <a:solidFill>
                  <a:prstClr val="white"/>
                </a:solidFill>
              </a:rPr>
              <a:t>醫</a:t>
            </a:r>
            <a:r>
              <a:rPr lang="ja-JP" altLang="en-US" sz="2400" b="1" dirty="0">
                <a:solidFill>
                  <a:prstClr val="white"/>
                </a:solidFill>
              </a:rPr>
              <a:t>治</a:t>
            </a:r>
            <a:endParaRPr lang="en-US" altLang="zh-TW" sz="2400" b="1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4513" y="2104310"/>
            <a:ext cx="1603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FFFFF"/>
                </a:solidFill>
              </a:rPr>
              <a:t>治療線</a:t>
            </a:r>
            <a:r>
              <a:rPr lang="en-US" altLang="zh-TW" sz="3200" b="1" dirty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184917" y="5305278"/>
            <a:ext cx="897080" cy="7138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704361" y="4742570"/>
            <a:ext cx="1335305" cy="88011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  </a:t>
            </a:r>
            <a:r>
              <a:rPr lang="zh-TW" altLang="en-US" sz="2800" dirty="0" smtClean="0">
                <a:solidFill>
                  <a:schemeClr val="tx1"/>
                </a:solidFill>
              </a:rPr>
              <a:t>義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160672" y="5642520"/>
            <a:ext cx="859128" cy="34688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799536" y="5723442"/>
            <a:ext cx="1250593" cy="818866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FFFFFF"/>
                </a:solidFill>
                <a:ea typeface="PMingLiU" pitchFamily="18" charset="-120"/>
              </a:rPr>
              <a:t>罪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2257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 b="1" dirty="0" smtClean="0"/>
              <a:t>歷代志下 </a:t>
            </a:r>
            <a:r>
              <a:rPr lang="en-US" b="1" dirty="0" smtClean="0"/>
              <a:t>   </a:t>
            </a:r>
            <a:r>
              <a:rPr lang="en-US" dirty="0">
                <a:effectLst/>
              </a:rPr>
              <a:t>16:7 </a:t>
            </a:r>
            <a:r>
              <a:rPr lang="zh-TW" altLang="en-US" dirty="0">
                <a:effectLst/>
              </a:rPr>
              <a:t>那時、先見哈拿尼來見猶大王亞撒、對他說、因你仰賴亞蘭王、</a:t>
            </a:r>
            <a:r>
              <a:rPr lang="zh-TW" altLang="en-US" dirty="0">
                <a:solidFill>
                  <a:schemeClr val="tx2"/>
                </a:solidFill>
                <a:effectLst/>
              </a:rPr>
              <a:t>沒有仰賴耶和華你的　神</a:t>
            </a:r>
            <a:r>
              <a:rPr lang="zh-TW" altLang="en-US" dirty="0">
                <a:effectLst/>
              </a:rPr>
              <a:t>、 </a:t>
            </a:r>
            <a:r>
              <a:rPr lang="en-US" dirty="0">
                <a:effectLst/>
              </a:rPr>
              <a:t>…</a:t>
            </a:r>
            <a:r>
              <a:rPr lang="zh-TW" altLang="en-US" dirty="0">
                <a:effectLst/>
              </a:rPr>
              <a:t>。</a:t>
            </a:r>
            <a:r>
              <a:rPr lang="en-US" dirty="0">
                <a:effectLst/>
              </a:rPr>
              <a:t>16:10 </a:t>
            </a:r>
            <a:r>
              <a:rPr lang="zh-TW" altLang="en-US" dirty="0">
                <a:effectLst/>
              </a:rPr>
              <a:t>亞撒因此惱恨先見、將他囚在監裡。那時亞撒也虐待一些人民。</a:t>
            </a:r>
            <a:endParaRPr lang="en-US" dirty="0">
              <a:effectLst/>
            </a:endParaRPr>
          </a:p>
          <a:p>
            <a:pPr algn="l"/>
            <a:r>
              <a:rPr lang="en-US" sz="2400" b="1" dirty="0">
                <a:solidFill>
                  <a:srgbClr val="00FFFF"/>
                </a:solidFill>
                <a:effectLst/>
              </a:rPr>
              <a:t>16:7</a:t>
            </a:r>
            <a:r>
              <a:rPr lang="en-US" sz="2400" dirty="0">
                <a:solidFill>
                  <a:srgbClr val="00FFFF"/>
                </a:solidFill>
                <a:effectLst/>
              </a:rPr>
              <a:t> Hit-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sî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sian-kiàn</a:t>
            </a:r>
            <a:r>
              <a:rPr lang="en-US" sz="2400" dirty="0">
                <a:solidFill>
                  <a:srgbClr val="00FFFF"/>
                </a:solidFill>
                <a:effectLst/>
              </a:rPr>
              <a:t> Hap-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ná</a:t>
            </a:r>
            <a:r>
              <a:rPr lang="en-US" sz="2400" dirty="0">
                <a:solidFill>
                  <a:srgbClr val="00FFFF"/>
                </a:solidFill>
                <a:effectLst/>
              </a:rPr>
              <a:t>-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nî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lâi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kì</a:t>
            </a:r>
            <a:r>
              <a:rPr lang="en-US" sz="2400" dirty="0">
                <a:solidFill>
                  <a:srgbClr val="00FFFF"/>
                </a:solidFill>
                <a:effectLst/>
              </a:rPr>
              <a:t>ⁿ Iû-tāi ông A-sat, kā i kóng, In-ūi lí óa-khò A-lân ông, bô óa-khò Iâ-hô-hoa lí ê Siōng-tè, …,</a:t>
            </a:r>
            <a:r>
              <a:rPr lang="en-US" sz="2400" b="1" dirty="0">
                <a:solidFill>
                  <a:srgbClr val="00FFFF"/>
                </a:solidFill>
                <a:effectLst/>
              </a:rPr>
              <a:t>16:10</a:t>
            </a:r>
            <a:r>
              <a:rPr lang="en-US" sz="2400" dirty="0">
                <a:solidFill>
                  <a:srgbClr val="00FFFF"/>
                </a:solidFill>
                <a:effectLst/>
              </a:rPr>
              <a:t> A-sat chiū siū-khì sian-kiàn, koaiⁿ i tī kaⁿ--nih; in-ūi i ūi-tio̍h chit-kiāⁿ sū tōa siū-khì. Hit-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sî</a:t>
            </a:r>
            <a:r>
              <a:rPr lang="en-US" sz="2400" dirty="0">
                <a:solidFill>
                  <a:srgbClr val="00FFFF"/>
                </a:solidFill>
                <a:effectLst/>
              </a:rPr>
              <a:t> A-sat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iā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phái</a:t>
            </a:r>
            <a:r>
              <a:rPr lang="en-US" sz="2400" dirty="0">
                <a:solidFill>
                  <a:srgbClr val="00FFFF"/>
                </a:solidFill>
                <a:effectLst/>
              </a:rPr>
              <a:t>ⁿ khóan-thāi peh-sìⁿ-tiong kúi-nā lâng.</a:t>
            </a:r>
            <a:br>
              <a:rPr lang="en-US" sz="2400" dirty="0">
                <a:solidFill>
                  <a:srgbClr val="00FFFF"/>
                </a:solidFill>
                <a:effectLst/>
              </a:rPr>
            </a:br>
            <a:endParaRPr lang="en-US" sz="2400" dirty="0">
              <a:solidFill>
                <a:srgbClr val="00FFFF"/>
              </a:solidFill>
              <a:effectLst/>
            </a:endParaRPr>
          </a:p>
          <a:p>
            <a:pPr algn="l"/>
            <a:endParaRPr lang="en-US" b="1" dirty="0" smtClean="0"/>
          </a:p>
          <a:p>
            <a:pPr algn="l"/>
            <a:r>
              <a:rPr lang="en-US" sz="2400" b="1" dirty="0" smtClean="0">
                <a:solidFill>
                  <a:srgbClr val="00FFFF"/>
                </a:solidFill>
              </a:rPr>
              <a:t>  </a:t>
            </a:r>
            <a:endParaRPr lang="en-US" sz="2400" dirty="0" smtClean="0">
              <a:solidFill>
                <a:srgbClr val="00FFFF"/>
              </a:solidFill>
            </a:endParaRPr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738616" y="4724400"/>
            <a:ext cx="1433584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FFFF"/>
                </a:solidFill>
                <a:ea typeface="PMingLiU" pitchFamily="18" charset="-120"/>
              </a:rPr>
              <a:t>神</a:t>
            </a:r>
            <a:r>
              <a:rPr lang="zh-TW" altLang="en-US" sz="3200" b="1" dirty="0" smtClean="0">
                <a:solidFill>
                  <a:srgbClr val="FFFFFF"/>
                </a:solidFill>
                <a:ea typeface="PMingLiU" pitchFamily="18" charset="-120"/>
              </a:rPr>
              <a:t>學</a:t>
            </a:r>
            <a:r>
              <a:rPr lang="en-US" altLang="zh-TW" sz="3200" b="1" dirty="0" smtClean="0">
                <a:solidFill>
                  <a:srgbClr val="FFFFFF"/>
                </a:solidFill>
                <a:ea typeface="PMingLiU" pitchFamily="18" charset="-120"/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614416" y="5029200"/>
            <a:ext cx="1738384" cy="1404582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solidFill>
                <a:schemeClr val="tx2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chemeClr val="tx2"/>
                </a:solidFill>
              </a:rPr>
              <a:t>亞撒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477000" y="4758519"/>
            <a:ext cx="1905000" cy="9564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沒有仰賴耶和</a:t>
            </a:r>
            <a:r>
              <a:rPr lang="zh-TW" altLang="en-US" sz="3200" dirty="0" smtClean="0"/>
              <a:t>華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019800" y="5943600"/>
            <a:ext cx="2362200" cy="4901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惱恨先</a:t>
            </a:r>
            <a:r>
              <a:rPr lang="zh-TW" altLang="en-US" sz="3200" dirty="0" smtClean="0"/>
              <a:t>見</a:t>
            </a:r>
            <a:r>
              <a:rPr lang="en-US" altLang="zh-TW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8712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ja-JP" sz="36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“ </a:t>
            </a:r>
            <a:r>
              <a:rPr lang="ja-JP" altLang="en-US" sz="2800" smtClean="0">
                <a:solidFill>
                  <a:schemeClr val="tx1"/>
                </a:solidFill>
              </a:rPr>
              <a:t>同享同擔，同心同行</a:t>
            </a:r>
            <a:r>
              <a:rPr lang="en-US" altLang="ja-JP" sz="2800" dirty="0" smtClean="0">
                <a:solidFill>
                  <a:schemeClr val="tx1"/>
                </a:solidFill>
              </a:rPr>
              <a:t>”</a:t>
            </a:r>
            <a:r>
              <a:rPr lang="en-US" altLang="ja-JP" sz="2800" dirty="0" smtClean="0">
                <a:solidFill>
                  <a:srgbClr val="FFFF00"/>
                </a:solidFill>
              </a:rPr>
              <a:t>-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醫學</a:t>
            </a:r>
            <a:r>
              <a:rPr lang="ja-JP" altLang="en-US" sz="3200" smtClean="0">
                <a:solidFill>
                  <a:srgbClr val="FFFF00"/>
                </a:solidFill>
              </a:rPr>
              <a:t>和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神學</a:t>
            </a:r>
            <a:r>
              <a:rPr lang="en-US" sz="3200" dirty="0" err="1" smtClean="0">
                <a:solidFill>
                  <a:srgbClr val="FFFF00"/>
                </a:solidFill>
              </a:rPr>
              <a:t>相互的</a:t>
            </a:r>
            <a:r>
              <a:rPr lang="zh-TW" altLang="en-US" sz="3200" dirty="0" smtClean="0">
                <a:solidFill>
                  <a:srgbClr val="FFFF00"/>
                </a:solidFill>
              </a:rPr>
              <a:t>教</a:t>
            </a:r>
            <a:r>
              <a:rPr lang="en-US" sz="3200" dirty="0" smtClean="0">
                <a:solidFill>
                  <a:srgbClr val="FFFF00"/>
                </a:solidFill>
              </a:rPr>
              <a:t>理</a:t>
            </a:r>
            <a:endParaRPr lang="en-US" sz="3200" b="0" dirty="0" smtClean="0">
              <a:solidFill>
                <a:srgbClr val="FFFF00"/>
              </a:solidFill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b="1" dirty="0" smtClean="0">
                <a:solidFill>
                  <a:srgbClr val="FFFF00"/>
                </a:solidFill>
              </a:rPr>
              <a:t> </a:t>
            </a:r>
            <a:endParaRPr lang="en-US" sz="24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29000" y="1219200"/>
            <a:ext cx="1723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4000" smtClean="0"/>
              <a:t>有關係</a:t>
            </a:r>
            <a:endParaRPr lang="en-US" sz="4000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" y="1447800"/>
            <a:ext cx="2286000" cy="16002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ea typeface="PMingLiU" pitchFamily="18" charset="-120"/>
              </a:rPr>
              <a:t>醫學</a:t>
            </a:r>
            <a:r>
              <a:rPr lang="zh-TW" altLang="en-US" sz="3200" dirty="0" smtClean="0"/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界</a:t>
            </a:r>
            <a:endParaRPr lang="en-US" sz="3200" b="1" dirty="0"/>
          </a:p>
        </p:txBody>
      </p:sp>
      <p:sp>
        <p:nvSpPr>
          <p:cNvPr id="7" name="Oval 6"/>
          <p:cNvSpPr/>
          <p:nvPr/>
        </p:nvSpPr>
        <p:spPr>
          <a:xfrm>
            <a:off x="5867400" y="1371600"/>
            <a:ext cx="2209800" cy="16002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chemeClr val="tx1"/>
                </a:solidFill>
                <a:ea typeface="PMingLiU" pitchFamily="18" charset="-120"/>
              </a:rPr>
              <a:t>  </a:t>
            </a:r>
            <a:r>
              <a:rPr lang="zh-TW" altLang="en-US" sz="2800" b="1" dirty="0" smtClean="0">
                <a:solidFill>
                  <a:schemeClr val="tx1"/>
                </a:solidFill>
                <a:ea typeface="PMingLiU" pitchFamily="18" charset="-120"/>
              </a:rPr>
              <a:t>神學</a:t>
            </a:r>
            <a:r>
              <a:rPr lang="zh-TW" altLang="en-US" sz="2800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界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4200" y="21336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971800" y="25146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14400" y="3733800"/>
            <a:ext cx="1295400" cy="1981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3600" b="1" dirty="0">
                <a:solidFill>
                  <a:srgbClr val="FFFFFF"/>
                </a:solidFill>
              </a:rPr>
              <a:t>治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3733800"/>
            <a:ext cx="1295400" cy="19050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4000" b="1" dirty="0">
                <a:solidFill>
                  <a:srgbClr val="FFFF00"/>
                </a:solidFill>
              </a:rPr>
              <a:t>信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心 祈</a:t>
            </a:r>
            <a:r>
              <a:rPr lang="zh-TW" altLang="en-US" sz="4000" b="1" dirty="0">
                <a:solidFill>
                  <a:srgbClr val="FFFF00"/>
                </a:solidFill>
              </a:rPr>
              <a:t>禱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3124200" y="3048000"/>
            <a:ext cx="2743200" cy="2478087"/>
          </a:xfrm>
          <a:prstGeom prst="smileyFace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b="1" dirty="0" smtClean="0"/>
          </a:p>
          <a:p>
            <a:pPr algn="ctr"/>
            <a:r>
              <a:rPr lang="zh-TW" altLang="en-US" sz="2800" dirty="0">
                <a:solidFill>
                  <a:schemeClr val="tx2"/>
                </a:solidFill>
              </a:rPr>
              <a:t>烏西雅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5923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ja-JP" sz="36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“ </a:t>
            </a:r>
            <a:r>
              <a:rPr lang="ja-JP" altLang="en-US" sz="2800" smtClean="0">
                <a:solidFill>
                  <a:schemeClr val="tx1"/>
                </a:solidFill>
              </a:rPr>
              <a:t>同享同擔，同心同行</a:t>
            </a:r>
            <a:r>
              <a:rPr lang="en-US" altLang="ja-JP" sz="2800" dirty="0" smtClean="0">
                <a:solidFill>
                  <a:schemeClr val="tx1"/>
                </a:solidFill>
              </a:rPr>
              <a:t>”</a:t>
            </a:r>
            <a:r>
              <a:rPr lang="en-US" altLang="ja-JP" sz="2800" dirty="0" smtClean="0">
                <a:solidFill>
                  <a:srgbClr val="FFFF00"/>
                </a:solidFill>
              </a:rPr>
              <a:t>-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醫學</a:t>
            </a:r>
            <a:r>
              <a:rPr lang="ja-JP" altLang="en-US" sz="3200" smtClean="0">
                <a:solidFill>
                  <a:srgbClr val="FFFF00"/>
                </a:solidFill>
              </a:rPr>
              <a:t>和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神學</a:t>
            </a:r>
            <a:r>
              <a:rPr lang="en-US" sz="3200" dirty="0" err="1" smtClean="0">
                <a:solidFill>
                  <a:srgbClr val="FFFF00"/>
                </a:solidFill>
              </a:rPr>
              <a:t>相互的</a:t>
            </a:r>
            <a:r>
              <a:rPr lang="zh-TW" altLang="en-US" sz="3200" dirty="0" smtClean="0">
                <a:solidFill>
                  <a:srgbClr val="FFFF00"/>
                </a:solidFill>
              </a:rPr>
              <a:t>教</a:t>
            </a:r>
            <a:r>
              <a:rPr lang="en-US" sz="3200" dirty="0" smtClean="0">
                <a:solidFill>
                  <a:srgbClr val="FFFF00"/>
                </a:solidFill>
              </a:rPr>
              <a:t>理</a:t>
            </a:r>
            <a:endParaRPr lang="en-US" sz="3200" b="0" dirty="0" smtClean="0">
              <a:solidFill>
                <a:srgbClr val="FFFF00"/>
              </a:solidFill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b="1" dirty="0" smtClean="0">
                <a:solidFill>
                  <a:srgbClr val="FFFF00"/>
                </a:solidFill>
              </a:rPr>
              <a:t> </a:t>
            </a:r>
            <a:endParaRPr lang="en-US" sz="24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0" y="1981200"/>
            <a:ext cx="3257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4400" b="1" dirty="0" smtClean="0">
                <a:solidFill>
                  <a:srgbClr val="FFFFFF"/>
                </a:solidFill>
              </a:rPr>
              <a:t> 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1181100"/>
            <a:ext cx="2286000" cy="1184820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FFFF"/>
                </a:solidFill>
                <a:ea typeface="PMingLiU" pitchFamily="18" charset="-120"/>
              </a:rPr>
              <a:t>醫學</a:t>
            </a:r>
            <a:r>
              <a:rPr lang="zh-TW" altLang="en-US" sz="3200" dirty="0" smtClean="0">
                <a:solidFill>
                  <a:srgbClr val="FFFFFF"/>
                </a:solidFill>
              </a:rPr>
              <a:t>論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800" y="1181100"/>
            <a:ext cx="2209800" cy="118482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FFFFFF"/>
                </a:solidFill>
                <a:ea typeface="PMingLiU" pitchFamily="18" charset="-120"/>
              </a:rPr>
              <a:t>   </a:t>
            </a:r>
            <a:r>
              <a:rPr lang="zh-TW" altLang="en-US" sz="2800" b="1" dirty="0" smtClean="0">
                <a:solidFill>
                  <a:srgbClr val="FFFFFF"/>
                </a:solidFill>
                <a:ea typeface="PMingLiU" pitchFamily="18" charset="-120"/>
              </a:rPr>
              <a:t>神學</a:t>
            </a:r>
            <a:r>
              <a:rPr lang="zh-TW" altLang="en-US" sz="2800" dirty="0" smtClean="0">
                <a:solidFill>
                  <a:srgbClr val="FFFFFF"/>
                </a:solidFill>
              </a:rPr>
              <a:t>論</a:t>
            </a:r>
            <a:endParaRPr lang="en-US" sz="2800" b="1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16530" y="16764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951166" y="1995055"/>
            <a:ext cx="2438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5257800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>
                <a:solidFill>
                  <a:srgbClr val="FFFFFF"/>
                </a:solidFill>
              </a:rPr>
              <a:t> 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3562495"/>
            <a:ext cx="1697182" cy="7707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FFFFFF"/>
                </a:solidFill>
              </a:rPr>
              <a:t>肉體</a:t>
            </a:r>
            <a:r>
              <a:rPr lang="ja-JP" altLang="en-US" sz="2800" b="1" dirty="0" smtClean="0">
                <a:solidFill>
                  <a:srgbClr val="FFFFFF"/>
                </a:solidFill>
              </a:rPr>
              <a:t>疾</a:t>
            </a:r>
            <a:r>
              <a:rPr lang="ja-JP" altLang="en-US" sz="2800" b="1" dirty="0">
                <a:solidFill>
                  <a:srgbClr val="FFFFFF"/>
                </a:solidFill>
              </a:rPr>
              <a:t>病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486400"/>
            <a:ext cx="1981200" cy="84192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2800" b="1" dirty="0" smtClean="0">
                <a:solidFill>
                  <a:srgbClr val="FFFFFF"/>
                </a:solidFill>
                <a:ea typeface="PMingLiU" pitchFamily="18" charset="-120"/>
              </a:rPr>
              <a:t>學</a:t>
            </a:r>
            <a:r>
              <a:rPr lang="ja-JP" altLang="en-US" sz="2800" dirty="0">
                <a:solidFill>
                  <a:srgbClr val="FFFFFF"/>
                </a:solidFill>
              </a:rPr>
              <a:t>病</a:t>
            </a:r>
            <a:r>
              <a:rPr lang="zh-TW" altLang="en-US" sz="2800" dirty="0">
                <a:solidFill>
                  <a:srgbClr val="FFFFFF"/>
                </a:solidFill>
              </a:rPr>
              <a:t>因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0244" y="2971800"/>
            <a:ext cx="2109356" cy="9366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rgbClr val="7F00FF"/>
                </a:solidFill>
              </a:rPr>
              <a:t> </a:t>
            </a:r>
            <a:r>
              <a:rPr lang="ja-JP" altLang="en-US" sz="3200" b="1" dirty="0" smtClean="0">
                <a:solidFill>
                  <a:srgbClr val="FFFFFF"/>
                </a:solidFill>
              </a:rPr>
              <a:t>靈</a:t>
            </a:r>
            <a:r>
              <a:rPr lang="ja-JP" altLang="en-US" sz="3200" b="1" dirty="0">
                <a:solidFill>
                  <a:srgbClr val="FFFFFF"/>
                </a:solidFill>
              </a:rPr>
              <a:t>命健康</a:t>
            </a:r>
            <a:r>
              <a:rPr lang="ja-JP" altLang="en-US" sz="3200" b="1" dirty="0" smtClean="0">
                <a:solidFill>
                  <a:srgbClr val="FFFFFF"/>
                </a:solidFill>
              </a:rPr>
              <a:t>靈體</a:t>
            </a:r>
            <a:r>
              <a:rPr lang="zh-TW" altLang="en-US" sz="32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3200" b="1" dirty="0" smtClean="0">
                <a:solidFill>
                  <a:srgbClr val="FFFFFF"/>
                </a:solidFill>
              </a:rPr>
              <a:t>治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4880" y="5100589"/>
            <a:ext cx="1728356" cy="9144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FFFF"/>
                </a:solidFill>
                <a:ea typeface="PMingLiU" pitchFamily="18" charset="-120"/>
              </a:rPr>
              <a:t>神學</a:t>
            </a:r>
            <a:r>
              <a:rPr lang="ja-JP" altLang="en-US" sz="2800" dirty="0" smtClean="0">
                <a:solidFill>
                  <a:srgbClr val="FFFFFF"/>
                </a:solidFill>
              </a:rPr>
              <a:t>病</a:t>
            </a:r>
            <a:r>
              <a:rPr lang="zh-TW" altLang="en-US" sz="2800" dirty="0">
                <a:solidFill>
                  <a:srgbClr val="FFFFFF"/>
                </a:solidFill>
              </a:rPr>
              <a:t>因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43200" y="4038600"/>
            <a:ext cx="3027219" cy="96303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05600" y="4114800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00200" y="4533900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81532" y="1098644"/>
            <a:ext cx="11913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FFFFF"/>
                </a:solidFill>
              </a:rPr>
              <a:t>病原</a:t>
            </a:r>
            <a:r>
              <a:rPr lang="en-US" altLang="zh-TW" sz="3200" b="1" dirty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2572087"/>
            <a:ext cx="2286000" cy="7345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FFFF"/>
                </a:solidFill>
              </a:rPr>
              <a:t>肉</a:t>
            </a:r>
            <a:r>
              <a:rPr lang="ja-JP" altLang="en-US" sz="3200" b="1" dirty="0" smtClean="0">
                <a:solidFill>
                  <a:srgbClr val="FFFFFF"/>
                </a:solidFill>
              </a:rPr>
              <a:t>體</a:t>
            </a:r>
            <a:r>
              <a:rPr lang="zh-TW" altLang="en-US" sz="32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3200" b="1" dirty="0">
                <a:solidFill>
                  <a:srgbClr val="FFFFFF"/>
                </a:solidFill>
              </a:rPr>
              <a:t>治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048000" y="3071575"/>
            <a:ext cx="2667000" cy="47013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57200" y="3541713"/>
            <a:ext cx="76200" cy="171608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xplosion 1 23"/>
          <p:cNvSpPr/>
          <p:nvPr/>
        </p:nvSpPr>
        <p:spPr>
          <a:xfrm>
            <a:off x="3395310" y="2557518"/>
            <a:ext cx="2227706" cy="1624178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prstClr val="white"/>
                </a:solidFill>
              </a:rPr>
              <a:t>全人</a:t>
            </a:r>
            <a:endParaRPr lang="en-US" altLang="zh-TW" sz="2400" b="1" dirty="0">
              <a:solidFill>
                <a:prstClr val="white"/>
              </a:solidFill>
            </a:endParaRPr>
          </a:p>
          <a:p>
            <a:pPr algn="ctr"/>
            <a:r>
              <a:rPr lang="zh-TW" altLang="en-US" sz="2400" b="1" dirty="0">
                <a:solidFill>
                  <a:prstClr val="white"/>
                </a:solidFill>
              </a:rPr>
              <a:t>醫</a:t>
            </a:r>
            <a:r>
              <a:rPr lang="ja-JP" altLang="en-US" sz="2400" b="1" dirty="0">
                <a:solidFill>
                  <a:prstClr val="white"/>
                </a:solidFill>
              </a:rPr>
              <a:t>治</a:t>
            </a:r>
            <a:endParaRPr lang="en-US" altLang="zh-TW" sz="2400" b="1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4513" y="2104310"/>
            <a:ext cx="1603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FFFFF"/>
                </a:solidFill>
              </a:rPr>
              <a:t>治療線</a:t>
            </a:r>
            <a:r>
              <a:rPr lang="en-US" altLang="zh-TW" sz="3200" b="1" dirty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184917" y="5305278"/>
            <a:ext cx="897080" cy="7138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704361" y="4742570"/>
            <a:ext cx="1335305" cy="88011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  </a:t>
            </a:r>
            <a:r>
              <a:rPr lang="zh-TW" altLang="en-US" sz="2800" dirty="0" smtClean="0">
                <a:solidFill>
                  <a:schemeClr val="tx1"/>
                </a:solidFill>
              </a:rPr>
              <a:t>義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160672" y="5642520"/>
            <a:ext cx="859128" cy="34688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799536" y="5723442"/>
            <a:ext cx="1250593" cy="818866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FFFFFF"/>
                </a:solidFill>
                <a:ea typeface="PMingLiU" pitchFamily="18" charset="-120"/>
              </a:rPr>
              <a:t>罪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102926" y="990600"/>
            <a:ext cx="3054964" cy="5638800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13324" y="914400"/>
            <a:ext cx="3502075" cy="5627908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38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8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sz="3600" b="1" dirty="0" smtClean="0"/>
              <a:t>歷代志</a:t>
            </a:r>
            <a:r>
              <a:rPr lang="en-US" altLang="zh-TW" sz="3600" b="1" dirty="0" smtClean="0"/>
              <a:t> </a:t>
            </a:r>
            <a:r>
              <a:rPr lang="en-US" sz="3600" dirty="0" smtClean="0">
                <a:effectLst/>
              </a:rPr>
              <a:t> </a:t>
            </a:r>
            <a:r>
              <a:rPr lang="en-US" sz="3600" dirty="0">
                <a:effectLst/>
              </a:rPr>
              <a:t>26:21 </a:t>
            </a:r>
            <a:r>
              <a:rPr lang="zh-TW" altLang="en-US" sz="3600" dirty="0">
                <a:effectLst/>
              </a:rPr>
              <a:t>烏西雅王長大痲瘋直到死</a:t>
            </a:r>
            <a:r>
              <a:rPr lang="zh-TW" altLang="en-US" sz="3600" dirty="0" smtClean="0">
                <a:effectLst/>
              </a:rPr>
              <a:t>日</a:t>
            </a:r>
            <a:endParaRPr lang="en-US" altLang="zh-TW" sz="3600" dirty="0" smtClean="0">
              <a:effectLst/>
            </a:endParaRPr>
          </a:p>
          <a:p>
            <a:pPr algn="l"/>
            <a:r>
              <a:rPr lang="en-US" sz="3600" b="1" dirty="0" smtClean="0">
                <a:solidFill>
                  <a:srgbClr val="00FFFF"/>
                </a:solidFill>
                <a:effectLst/>
              </a:rPr>
              <a:t> 26:21</a:t>
            </a:r>
            <a:r>
              <a:rPr lang="en-US" sz="3600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Ou</a:t>
            </a:r>
            <a:r>
              <a:rPr lang="en-US" sz="3600" dirty="0">
                <a:solidFill>
                  <a:srgbClr val="00FFFF"/>
                </a:solidFill>
                <a:effectLst/>
              </a:rPr>
              <a:t>-se-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ngá</a:t>
            </a:r>
            <a:r>
              <a:rPr lang="en-US" sz="3600" dirty="0">
                <a:solidFill>
                  <a:srgbClr val="00FF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ông</a:t>
            </a:r>
            <a:r>
              <a:rPr lang="en-US" sz="3600" dirty="0">
                <a:solidFill>
                  <a:srgbClr val="00FF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khí</a:t>
            </a:r>
            <a:r>
              <a:rPr lang="en-US" sz="3600" dirty="0">
                <a:solidFill>
                  <a:srgbClr val="00FF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thái-ko</a:t>
            </a:r>
            <a:r>
              <a:rPr lang="en-US" sz="3600" dirty="0">
                <a:solidFill>
                  <a:srgbClr val="00FF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kàu</a:t>
            </a:r>
            <a:r>
              <a:rPr lang="en-US" sz="3600" dirty="0">
                <a:solidFill>
                  <a:srgbClr val="00FF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i</a:t>
            </a:r>
            <a:r>
              <a:rPr lang="en-US" sz="3600" dirty="0">
                <a:solidFill>
                  <a:srgbClr val="00FFFF"/>
                </a:solidFill>
                <a:effectLst/>
              </a:rPr>
              <a:t>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sí</a:t>
            </a:r>
            <a:r>
              <a:rPr lang="en-US" sz="3600" dirty="0">
                <a:solidFill>
                  <a:srgbClr val="00FFFF"/>
                </a:solidFill>
                <a:effectLst/>
              </a:rPr>
              <a:t> ê </a:t>
            </a:r>
            <a:r>
              <a:rPr lang="en-US" sz="3600" dirty="0" err="1">
                <a:solidFill>
                  <a:srgbClr val="00FFFF"/>
                </a:solidFill>
                <a:effectLst/>
              </a:rPr>
              <a:t>ji̍t</a:t>
            </a:r>
            <a:r>
              <a:rPr lang="en-US" sz="3600" dirty="0">
                <a:effectLst/>
              </a:rPr>
              <a:t/>
            </a:r>
            <a:br>
              <a:rPr lang="en-US" sz="3600" dirty="0">
                <a:effectLst/>
              </a:rPr>
            </a:br>
            <a:endParaRPr lang="en-US" sz="3600" dirty="0" smtClean="0">
              <a:solidFill>
                <a:srgbClr val="00FFFF"/>
              </a:solidFill>
            </a:endParaRPr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720850" y="3491345"/>
            <a:ext cx="2149475" cy="1900700"/>
          </a:xfrm>
          <a:prstGeom prst="smileyFac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solidFill>
                <a:schemeClr val="tx2"/>
              </a:solidFill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</a:rPr>
              <a:t>烏西雅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62600" y="3519054"/>
            <a:ext cx="1975744" cy="15218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solidFill>
                <a:srgbClr val="FFFFFF"/>
              </a:solidFill>
            </a:endParaRPr>
          </a:p>
          <a:p>
            <a:pPr algn="ctr"/>
            <a:r>
              <a:rPr lang="zh-TW" altLang="en-US" sz="2800" dirty="0">
                <a:solidFill>
                  <a:schemeClr val="tx1"/>
                </a:solidFill>
              </a:rPr>
              <a:t>沒有</a:t>
            </a:r>
            <a:r>
              <a:rPr lang="zh-TW" altLang="en-US" sz="2800" b="1" dirty="0" smtClean="0">
                <a:solidFill>
                  <a:srgbClr val="FFFFFF"/>
                </a:solidFill>
              </a:rPr>
              <a:t>得</a:t>
            </a:r>
            <a:endParaRPr lang="en-US" altLang="zh-TW" sz="2800" b="1" dirty="0" smtClean="0">
              <a:solidFill>
                <a:srgbClr val="FFFFFF"/>
              </a:solidFill>
            </a:endParaRPr>
          </a:p>
          <a:p>
            <a:pPr algn="ctr"/>
            <a:r>
              <a:rPr lang="zh-TW" altLang="en-US" sz="2800" b="1" dirty="0" smtClean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2800" b="1" dirty="0" smtClean="0">
                <a:solidFill>
                  <a:srgbClr val="FFFFFF"/>
                </a:solidFill>
              </a:rPr>
              <a:t>治</a:t>
            </a:r>
            <a:r>
              <a:rPr lang="en-US" altLang="zh-TW" sz="2800" b="1" dirty="0" smtClean="0">
                <a:solidFill>
                  <a:srgbClr val="FFFFFF"/>
                </a:solidFill>
              </a:rPr>
              <a:t>??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86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sz="3600" b="1" dirty="0" smtClean="0"/>
              <a:t>歷代志</a:t>
            </a:r>
            <a:r>
              <a:rPr lang="en-US" altLang="zh-TW" sz="3600" b="1" dirty="0" smtClean="0"/>
              <a:t> </a:t>
            </a:r>
            <a:r>
              <a:rPr lang="en-US" sz="2800" b="1" dirty="0">
                <a:effectLst/>
              </a:rPr>
              <a:t>26:4 </a:t>
            </a:r>
            <a:r>
              <a:rPr lang="zh-TW" altLang="en-US" sz="2800" b="1" dirty="0">
                <a:effectLst/>
              </a:rPr>
              <a:t>烏西雅行耶和華眼中看為正的事、效法他父亞瑪謝一切所行的</a:t>
            </a:r>
            <a:r>
              <a:rPr lang="zh-TW" altLang="en-US" sz="2800" b="1" dirty="0" smtClean="0">
                <a:effectLst/>
              </a:rPr>
              <a:t>。</a:t>
            </a:r>
            <a:r>
              <a:rPr lang="en-US" sz="2800" b="1" dirty="0" smtClean="0">
                <a:effectLst/>
              </a:rPr>
              <a:t>26:5 </a:t>
            </a:r>
            <a:r>
              <a:rPr lang="zh-TW" altLang="en-US" sz="2800" b="1" dirty="0">
                <a:effectLst/>
              </a:rPr>
              <a:t>通曉　神默示撒迦利亞在世的時候、烏西雅定意尋求　神、他尋求、耶和華、　神就使他亨通</a:t>
            </a:r>
            <a:r>
              <a:rPr lang="zh-TW" altLang="en-US" sz="2800" b="1" dirty="0" smtClean="0">
                <a:effectLst/>
              </a:rPr>
              <a:t>。</a:t>
            </a:r>
            <a:r>
              <a:rPr lang="en-US" altLang="zh-TW" sz="2800" b="1" dirty="0">
                <a:effectLst/>
              </a:rPr>
              <a:t> </a:t>
            </a:r>
            <a:r>
              <a:rPr lang="en-US" sz="2400" b="1" dirty="0" smtClean="0">
                <a:solidFill>
                  <a:srgbClr val="00FFFF"/>
                </a:solidFill>
                <a:effectLst/>
              </a:rPr>
              <a:t>26:4</a:t>
            </a:r>
            <a:r>
              <a:rPr lang="en-US" sz="2400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Ou</a:t>
            </a:r>
            <a:r>
              <a:rPr lang="en-US" sz="2400" dirty="0">
                <a:solidFill>
                  <a:srgbClr val="00FFFF"/>
                </a:solidFill>
                <a:effectLst/>
              </a:rPr>
              <a:t>-se-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ngá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kiâ</a:t>
            </a:r>
            <a:r>
              <a:rPr lang="en-US" sz="2400" dirty="0">
                <a:solidFill>
                  <a:srgbClr val="00FFFF"/>
                </a:solidFill>
                <a:effectLst/>
              </a:rPr>
              <a:t>ⁿ Iâ-hô-hoa só͘ khòaⁿ-chòe hó ê sū, chiàu i ê lāu-pē A-má-siā it-chhè só͘ kiâⁿ--ê.</a:t>
            </a:r>
            <a:br>
              <a:rPr lang="en-US" sz="2400" dirty="0">
                <a:solidFill>
                  <a:srgbClr val="00FFFF"/>
                </a:solidFill>
                <a:effectLst/>
              </a:rPr>
            </a:br>
            <a:r>
              <a:rPr lang="en-US" sz="2400" b="1" dirty="0">
                <a:solidFill>
                  <a:srgbClr val="00FFFF"/>
                </a:solidFill>
                <a:effectLst/>
              </a:rPr>
              <a:t>26:5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Tng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thong-ta̍t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Siōng-tè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khé-sī</a:t>
            </a:r>
            <a:r>
              <a:rPr lang="en-US" sz="2400" dirty="0">
                <a:solidFill>
                  <a:srgbClr val="00FFFF"/>
                </a:solidFill>
                <a:effectLst/>
              </a:rPr>
              <a:t> ê Sat-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ka</a:t>
            </a:r>
            <a:r>
              <a:rPr lang="en-US" sz="2400" dirty="0">
                <a:solidFill>
                  <a:srgbClr val="00FFFF"/>
                </a:solidFill>
                <a:effectLst/>
              </a:rPr>
              <a:t>-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lī</a:t>
            </a:r>
            <a:r>
              <a:rPr lang="en-US" sz="2400" dirty="0">
                <a:solidFill>
                  <a:srgbClr val="00FFFF"/>
                </a:solidFill>
                <a:effectLst/>
              </a:rPr>
              <a:t>-a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tī-teh</a:t>
            </a:r>
            <a:r>
              <a:rPr lang="en-US" sz="2400" dirty="0">
                <a:solidFill>
                  <a:srgbClr val="00FFFF"/>
                </a:solidFill>
                <a:effectLst/>
              </a:rPr>
              <a:t> ê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ji̍t</a:t>
            </a:r>
            <a:r>
              <a:rPr lang="en-US" sz="2400" dirty="0">
                <a:solidFill>
                  <a:srgbClr val="00FFFF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Ou</a:t>
            </a:r>
            <a:r>
              <a:rPr lang="en-US" sz="2400" dirty="0">
                <a:solidFill>
                  <a:srgbClr val="00FFFF"/>
                </a:solidFill>
                <a:effectLst/>
              </a:rPr>
              <a:t>-se-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ngá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tiā</a:t>
            </a:r>
            <a:r>
              <a:rPr lang="en-US" sz="2400" dirty="0">
                <a:solidFill>
                  <a:srgbClr val="00FFFF"/>
                </a:solidFill>
                <a:effectLst/>
              </a:rPr>
              <a:t>ⁿ-tio̍h ì-sù beh chhē Siōng-tè; i chhē Iâ-hô-hoa ê sî, Siōng-tè chiū hō͘ i heng-thong.</a:t>
            </a:r>
            <a:endParaRPr lang="en-US" sz="2400" dirty="0" smtClean="0">
              <a:solidFill>
                <a:srgbClr val="00FFFF"/>
              </a:solidFill>
            </a:endParaRPr>
          </a:p>
          <a:p>
            <a:pPr marL="609600" indent="-609600" algn="l"/>
            <a:endParaRPr lang="en-US" sz="24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778288" y="4724400"/>
            <a:ext cx="1955511" cy="1595900"/>
          </a:xfrm>
          <a:prstGeom prst="smileyFac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solidFill>
                <a:schemeClr val="tx2"/>
              </a:solidFill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</a:rPr>
              <a:t>烏西</a:t>
            </a:r>
            <a:r>
              <a:rPr lang="zh-TW" altLang="en-US" sz="2400" dirty="0" smtClean="0">
                <a:solidFill>
                  <a:schemeClr val="tx1"/>
                </a:solidFill>
              </a:rPr>
              <a:t>雅</a:t>
            </a:r>
            <a:r>
              <a:rPr lang="en-US" altLang="zh-TW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59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b="1" dirty="0" smtClean="0"/>
              <a:t>歷代志下 </a:t>
            </a:r>
            <a:r>
              <a:rPr lang="en-US" b="1" dirty="0" smtClean="0"/>
              <a:t>   </a:t>
            </a:r>
            <a:r>
              <a:rPr lang="en-US" sz="2800" dirty="0" smtClean="0">
                <a:effectLst/>
              </a:rPr>
              <a:t>26:19 </a:t>
            </a:r>
            <a:r>
              <a:rPr lang="zh-TW" altLang="en-US" sz="2800" dirty="0">
                <a:solidFill>
                  <a:schemeClr val="tx2"/>
                </a:solidFill>
                <a:effectLst/>
              </a:rPr>
              <a:t>烏西雅</a:t>
            </a:r>
            <a:r>
              <a:rPr lang="zh-TW" altLang="en-US" sz="2800" dirty="0">
                <a:effectLst/>
              </a:rPr>
              <a:t>就發怒、手拿香爐要燒香．他向祭司發怒的時候、在耶和華殿中香壇旁眾祭司面前、額上忽然發出</a:t>
            </a:r>
            <a:r>
              <a:rPr lang="zh-TW" altLang="en-US" sz="2800" dirty="0">
                <a:solidFill>
                  <a:schemeClr val="tx2"/>
                </a:solidFill>
                <a:effectLst/>
              </a:rPr>
              <a:t>大痲瘋</a:t>
            </a:r>
            <a:r>
              <a:rPr lang="zh-TW" altLang="en-US" sz="2800" dirty="0" smtClean="0">
                <a:effectLst/>
              </a:rPr>
              <a:t>。</a:t>
            </a:r>
            <a:r>
              <a:rPr lang="en-US" sz="2800" dirty="0">
                <a:effectLst/>
              </a:rPr>
              <a:t> 26:21 </a:t>
            </a:r>
            <a:r>
              <a:rPr lang="zh-TW" altLang="en-US" sz="2800" dirty="0">
                <a:effectLst/>
              </a:rPr>
              <a:t>烏西雅王長大痲瘋直到死</a:t>
            </a:r>
            <a:r>
              <a:rPr lang="zh-TW" altLang="en-US" sz="2800" dirty="0" smtClean="0">
                <a:effectLst/>
              </a:rPr>
              <a:t>日</a:t>
            </a:r>
            <a:endParaRPr lang="en-US" altLang="zh-TW" sz="2800" dirty="0" smtClean="0">
              <a:effectLst/>
            </a:endParaRPr>
          </a:p>
          <a:p>
            <a:pPr algn="l"/>
            <a:r>
              <a:rPr lang="en-US" sz="2400" b="1" dirty="0" smtClean="0">
                <a:solidFill>
                  <a:srgbClr val="00FFFF"/>
                </a:solidFill>
                <a:effectLst/>
              </a:rPr>
              <a:t>26:19</a:t>
            </a:r>
            <a:r>
              <a:rPr lang="en-US" sz="2400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Ou</a:t>
            </a:r>
            <a:r>
              <a:rPr lang="en-US" sz="2400" dirty="0">
                <a:solidFill>
                  <a:srgbClr val="00FFFF"/>
                </a:solidFill>
                <a:effectLst/>
              </a:rPr>
              <a:t>-se-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ngá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chiū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siū-khì</a:t>
            </a:r>
            <a:r>
              <a:rPr lang="en-US" sz="2400" dirty="0">
                <a:solidFill>
                  <a:srgbClr val="00FFFF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chhiú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the̍h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hiu</a:t>
            </a:r>
            <a:r>
              <a:rPr lang="en-US" sz="2400" dirty="0">
                <a:solidFill>
                  <a:srgbClr val="00FFFF"/>
                </a:solidFill>
                <a:effectLst/>
              </a:rPr>
              <a:t>ⁿ-lô͘ beh sio-hiuⁿ; i siū-khì chè-si ê sî, tī Iâ-hô-hoa tiān-lāi hiuⁿ-tôaⁿ-piⁿ hiah ê chè-si ê bīn-chêng, i ê thâu-hia̍h hut-jiân khí thái-ko</a:t>
            </a:r>
            <a:r>
              <a:rPr lang="en-US" sz="2400" dirty="0" smtClean="0">
                <a:solidFill>
                  <a:srgbClr val="00FFFF"/>
                </a:solidFill>
                <a:effectLst/>
              </a:rPr>
              <a:t>.</a:t>
            </a:r>
            <a:r>
              <a:rPr lang="en-US" sz="2400" b="1" dirty="0">
                <a:solidFill>
                  <a:srgbClr val="00FFFF"/>
                </a:solidFill>
                <a:effectLst/>
              </a:rPr>
              <a:t> 26:21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Ou</a:t>
            </a:r>
            <a:r>
              <a:rPr lang="en-US" sz="2400" dirty="0">
                <a:solidFill>
                  <a:srgbClr val="00FFFF"/>
                </a:solidFill>
                <a:effectLst/>
              </a:rPr>
              <a:t>-se-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ngá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ông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khí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thái-ko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kàu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i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sí</a:t>
            </a:r>
            <a:r>
              <a:rPr lang="en-US" sz="2400" dirty="0">
                <a:solidFill>
                  <a:srgbClr val="00FFFF"/>
                </a:solidFill>
                <a:effectLst/>
              </a:rPr>
              <a:t> ê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ji̍t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endParaRPr lang="en-US" sz="2400" dirty="0" smtClean="0">
              <a:solidFill>
                <a:srgbClr val="00FFFF"/>
              </a:solidFill>
            </a:endParaRPr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562606" y="4509653"/>
            <a:ext cx="1311131" cy="1024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FFFF"/>
                </a:solidFill>
                <a:ea typeface="PMingLiU" pitchFamily="18" charset="-120"/>
              </a:rPr>
              <a:t>神</a:t>
            </a:r>
            <a:r>
              <a:rPr lang="zh-TW" altLang="en-US" sz="2800" b="1" dirty="0" smtClean="0">
                <a:solidFill>
                  <a:srgbClr val="FFFFFF"/>
                </a:solidFill>
                <a:ea typeface="PMingLiU" pitchFamily="18" charset="-120"/>
              </a:rPr>
              <a:t>學</a:t>
            </a:r>
            <a:r>
              <a:rPr lang="en-US" altLang="zh-TW" sz="2800" b="1" dirty="0" smtClean="0">
                <a:solidFill>
                  <a:srgbClr val="FFFFFF"/>
                </a:solidFill>
                <a:ea typeface="PMingLiU" pitchFamily="18" charset="-120"/>
              </a:rPr>
              <a:t>?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486321" y="4509654"/>
            <a:ext cx="1750966" cy="1582046"/>
          </a:xfrm>
          <a:prstGeom prst="smileyFac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solidFill>
                <a:schemeClr val="tx2"/>
              </a:solidFill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</a:rPr>
              <a:t>烏西雅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6828" y="5821050"/>
            <a:ext cx="1752600" cy="6277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以賽</a:t>
            </a:r>
            <a:r>
              <a:rPr lang="zh-TW" altLang="en-US" sz="2800" dirty="0" smtClean="0"/>
              <a:t>亞</a:t>
            </a:r>
            <a:r>
              <a:rPr lang="en-US" altLang="zh-TW" sz="2800" dirty="0" smtClean="0"/>
              <a:t>!</a:t>
            </a:r>
            <a:endParaRPr lang="en-US" sz="2800" dirty="0"/>
          </a:p>
        </p:txBody>
      </p:sp>
      <p:sp>
        <p:nvSpPr>
          <p:cNvPr id="6" name="Smiley Face 5"/>
          <p:cNvSpPr/>
          <p:nvPr/>
        </p:nvSpPr>
        <p:spPr>
          <a:xfrm>
            <a:off x="5129050" y="4644301"/>
            <a:ext cx="1506940" cy="1447398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en-US" altLang="zh-TW" dirty="0" smtClean="0"/>
          </a:p>
          <a:p>
            <a:pPr algn="ctr"/>
            <a:r>
              <a:rPr lang="zh-TW" altLang="en-US" sz="2000" b="1" dirty="0" smtClean="0"/>
              <a:t>乃縵</a:t>
            </a:r>
            <a:r>
              <a:rPr lang="zh-TW" altLang="en-US" sz="2000" b="1" dirty="0"/>
              <a:t>元帥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986328" y="5668369"/>
            <a:ext cx="1603753" cy="628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以利</a:t>
            </a:r>
            <a:r>
              <a:rPr lang="zh-TW" altLang="en-US" sz="3200" dirty="0" smtClean="0"/>
              <a:t>沙</a:t>
            </a:r>
            <a:r>
              <a:rPr lang="en-US" altLang="zh-TW" sz="3200" dirty="0" smtClean="0"/>
              <a:t>!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6986328" y="4343400"/>
            <a:ext cx="1395672" cy="10667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solidFill>
                <a:srgbClr val="FFFFFF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rgbClr val="FFFFFF"/>
                </a:solidFill>
              </a:rPr>
              <a:t>得</a:t>
            </a:r>
            <a:endParaRPr lang="en-US" altLang="zh-TW" sz="2400" b="1" dirty="0" smtClean="0">
              <a:solidFill>
                <a:srgbClr val="FFFFFF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2400" b="1" dirty="0">
                <a:solidFill>
                  <a:srgbClr val="FFFFFF"/>
                </a:solidFill>
              </a:rPr>
              <a:t>治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0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ja-JP" sz="36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“ </a:t>
            </a:r>
            <a:r>
              <a:rPr lang="ja-JP" altLang="en-US" sz="2800" smtClean="0">
                <a:solidFill>
                  <a:schemeClr val="tx1"/>
                </a:solidFill>
              </a:rPr>
              <a:t>同享同擔，同心同行</a:t>
            </a:r>
            <a:r>
              <a:rPr lang="en-US" altLang="ja-JP" sz="2800" dirty="0" smtClean="0">
                <a:solidFill>
                  <a:schemeClr val="tx1"/>
                </a:solidFill>
              </a:rPr>
              <a:t>”</a:t>
            </a:r>
            <a:r>
              <a:rPr lang="en-US" altLang="ja-JP" sz="2800" dirty="0" smtClean="0">
                <a:solidFill>
                  <a:srgbClr val="FFFF00"/>
                </a:solidFill>
              </a:rPr>
              <a:t>-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醫學</a:t>
            </a:r>
            <a:r>
              <a:rPr lang="ja-JP" altLang="en-US" sz="3200" smtClean="0">
                <a:solidFill>
                  <a:srgbClr val="FFFF00"/>
                </a:solidFill>
              </a:rPr>
              <a:t>和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神學</a:t>
            </a:r>
            <a:r>
              <a:rPr lang="en-US" sz="3200" dirty="0" err="1" smtClean="0">
                <a:solidFill>
                  <a:srgbClr val="FFFF00"/>
                </a:solidFill>
              </a:rPr>
              <a:t>相互的</a:t>
            </a:r>
            <a:r>
              <a:rPr lang="zh-TW" altLang="en-US" sz="3200" dirty="0" smtClean="0">
                <a:solidFill>
                  <a:srgbClr val="FFFF00"/>
                </a:solidFill>
              </a:rPr>
              <a:t>教</a:t>
            </a:r>
            <a:r>
              <a:rPr lang="en-US" sz="3200" dirty="0" smtClean="0">
                <a:solidFill>
                  <a:srgbClr val="FFFF00"/>
                </a:solidFill>
              </a:rPr>
              <a:t>理</a:t>
            </a:r>
            <a:endParaRPr lang="en-US" sz="3200" b="0" dirty="0" smtClean="0">
              <a:solidFill>
                <a:srgbClr val="FFFF00"/>
              </a:solidFill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b="1" dirty="0" smtClean="0">
                <a:solidFill>
                  <a:srgbClr val="FFFF00"/>
                </a:solidFill>
              </a:rPr>
              <a:t> </a:t>
            </a:r>
            <a:endParaRPr lang="en-US" sz="24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0" y="1981200"/>
            <a:ext cx="3257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4400" b="1" dirty="0" smtClean="0">
                <a:solidFill>
                  <a:srgbClr val="FFFFFF"/>
                </a:solidFill>
              </a:rPr>
              <a:t> 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1181100"/>
            <a:ext cx="2286000" cy="1184820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FFFF"/>
                </a:solidFill>
                <a:ea typeface="PMingLiU" pitchFamily="18" charset="-120"/>
              </a:rPr>
              <a:t>醫學</a:t>
            </a:r>
            <a:r>
              <a:rPr lang="zh-TW" altLang="en-US" sz="3200" dirty="0" smtClean="0">
                <a:solidFill>
                  <a:srgbClr val="FFFFFF"/>
                </a:solidFill>
              </a:rPr>
              <a:t>論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800" y="1181100"/>
            <a:ext cx="2209800" cy="118482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FFFFFF"/>
                </a:solidFill>
                <a:ea typeface="PMingLiU" pitchFamily="18" charset="-120"/>
              </a:rPr>
              <a:t>   </a:t>
            </a:r>
            <a:r>
              <a:rPr lang="zh-TW" altLang="en-US" sz="2800" b="1" dirty="0" smtClean="0">
                <a:solidFill>
                  <a:srgbClr val="FFFFFF"/>
                </a:solidFill>
                <a:ea typeface="PMingLiU" pitchFamily="18" charset="-120"/>
              </a:rPr>
              <a:t>神學</a:t>
            </a:r>
            <a:r>
              <a:rPr lang="zh-TW" altLang="en-US" sz="2800" dirty="0" smtClean="0">
                <a:solidFill>
                  <a:srgbClr val="FFFFFF"/>
                </a:solidFill>
              </a:rPr>
              <a:t>論</a:t>
            </a:r>
            <a:endParaRPr lang="en-US" sz="2800" b="1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16530" y="16764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951166" y="1995055"/>
            <a:ext cx="2438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5257800"/>
            <a:ext cx="325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 smtClean="0">
                <a:solidFill>
                  <a:srgbClr val="FFFFFF"/>
                </a:solidFill>
              </a:rPr>
              <a:t> 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3562495"/>
            <a:ext cx="1697182" cy="7707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FFFFFF"/>
                </a:solidFill>
              </a:rPr>
              <a:t>肉體</a:t>
            </a:r>
            <a:r>
              <a:rPr lang="ja-JP" altLang="en-US" sz="2800" b="1" dirty="0" smtClean="0">
                <a:solidFill>
                  <a:srgbClr val="FFFFFF"/>
                </a:solidFill>
              </a:rPr>
              <a:t>疾</a:t>
            </a:r>
            <a:r>
              <a:rPr lang="ja-JP" altLang="en-US" sz="2800" b="1" dirty="0">
                <a:solidFill>
                  <a:srgbClr val="FFFFFF"/>
                </a:solidFill>
              </a:rPr>
              <a:t>病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486400"/>
            <a:ext cx="1981200" cy="84192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2800" b="1" dirty="0" smtClean="0">
                <a:solidFill>
                  <a:srgbClr val="FFFFFF"/>
                </a:solidFill>
                <a:ea typeface="PMingLiU" pitchFamily="18" charset="-120"/>
              </a:rPr>
              <a:t>學</a:t>
            </a:r>
            <a:r>
              <a:rPr lang="ja-JP" altLang="en-US" sz="2800" dirty="0">
                <a:solidFill>
                  <a:srgbClr val="FFFFFF"/>
                </a:solidFill>
              </a:rPr>
              <a:t>病</a:t>
            </a:r>
            <a:r>
              <a:rPr lang="zh-TW" altLang="en-US" sz="2800" dirty="0">
                <a:solidFill>
                  <a:srgbClr val="FFFFFF"/>
                </a:solidFill>
              </a:rPr>
              <a:t>因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0244" y="2971800"/>
            <a:ext cx="2109356" cy="93662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rgbClr val="7F00FF"/>
                </a:solidFill>
              </a:rPr>
              <a:t> </a:t>
            </a:r>
            <a:r>
              <a:rPr lang="ja-JP" altLang="en-US" sz="3200" b="1" dirty="0" smtClean="0">
                <a:solidFill>
                  <a:srgbClr val="FFFFFF"/>
                </a:solidFill>
              </a:rPr>
              <a:t>靈</a:t>
            </a:r>
            <a:r>
              <a:rPr lang="ja-JP" altLang="en-US" sz="3200" b="1" dirty="0">
                <a:solidFill>
                  <a:srgbClr val="FFFFFF"/>
                </a:solidFill>
              </a:rPr>
              <a:t>命健康</a:t>
            </a:r>
            <a:r>
              <a:rPr lang="ja-JP" altLang="en-US" sz="3200" b="1" dirty="0" smtClean="0">
                <a:solidFill>
                  <a:srgbClr val="FFFFFF"/>
                </a:solidFill>
              </a:rPr>
              <a:t>靈體</a:t>
            </a:r>
            <a:r>
              <a:rPr lang="zh-TW" altLang="en-US" sz="32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3200" b="1" dirty="0" smtClean="0">
                <a:solidFill>
                  <a:srgbClr val="FFFFFF"/>
                </a:solidFill>
              </a:rPr>
              <a:t>治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4880" y="5100589"/>
            <a:ext cx="1728356" cy="9144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FFFF"/>
                </a:solidFill>
                <a:ea typeface="PMingLiU" pitchFamily="18" charset="-120"/>
              </a:rPr>
              <a:t>神學</a:t>
            </a:r>
            <a:r>
              <a:rPr lang="ja-JP" altLang="en-US" sz="2800" dirty="0" smtClean="0">
                <a:solidFill>
                  <a:srgbClr val="FFFFFF"/>
                </a:solidFill>
              </a:rPr>
              <a:t>病</a:t>
            </a:r>
            <a:r>
              <a:rPr lang="zh-TW" altLang="en-US" sz="2800" dirty="0">
                <a:solidFill>
                  <a:srgbClr val="FFFFFF"/>
                </a:solidFill>
              </a:rPr>
              <a:t>因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43200" y="4038600"/>
            <a:ext cx="3027219" cy="96303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705600" y="4114800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00200" y="4533900"/>
            <a:ext cx="0" cy="6858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81532" y="1098644"/>
            <a:ext cx="11913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FFFFF"/>
                </a:solidFill>
              </a:rPr>
              <a:t>病原</a:t>
            </a:r>
            <a:r>
              <a:rPr lang="en-US" altLang="zh-TW" sz="3200" b="1" dirty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2572087"/>
            <a:ext cx="2286000" cy="73455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rgbClr val="FFFFFF"/>
                </a:solidFill>
              </a:rPr>
              <a:t>肉</a:t>
            </a:r>
            <a:r>
              <a:rPr lang="ja-JP" altLang="en-US" sz="3200" b="1" dirty="0" smtClean="0">
                <a:solidFill>
                  <a:srgbClr val="FFFFFF"/>
                </a:solidFill>
              </a:rPr>
              <a:t>體</a:t>
            </a:r>
            <a:r>
              <a:rPr lang="zh-TW" altLang="en-US" sz="3200" b="1" dirty="0">
                <a:solidFill>
                  <a:srgbClr val="FFFFFF"/>
                </a:solidFill>
                <a:ea typeface="PMingLiU" pitchFamily="18" charset="-120"/>
              </a:rPr>
              <a:t>醫</a:t>
            </a:r>
            <a:r>
              <a:rPr lang="zh-TW" altLang="en-US" sz="3200" b="1" dirty="0">
                <a:solidFill>
                  <a:srgbClr val="FFFFFF"/>
                </a:solidFill>
              </a:rPr>
              <a:t>治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048000" y="3071575"/>
            <a:ext cx="2667000" cy="47013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57200" y="3541713"/>
            <a:ext cx="76200" cy="171608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xplosion 1 23"/>
          <p:cNvSpPr/>
          <p:nvPr/>
        </p:nvSpPr>
        <p:spPr>
          <a:xfrm>
            <a:off x="3395310" y="2557518"/>
            <a:ext cx="2227706" cy="1624178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prstClr val="white"/>
                </a:solidFill>
              </a:rPr>
              <a:t>全人</a:t>
            </a:r>
            <a:endParaRPr lang="en-US" altLang="zh-TW" sz="2400" b="1" dirty="0">
              <a:solidFill>
                <a:prstClr val="white"/>
              </a:solidFill>
            </a:endParaRPr>
          </a:p>
          <a:p>
            <a:pPr algn="ctr"/>
            <a:r>
              <a:rPr lang="zh-TW" altLang="en-US" sz="2400" b="1" dirty="0">
                <a:solidFill>
                  <a:prstClr val="white"/>
                </a:solidFill>
              </a:rPr>
              <a:t>醫</a:t>
            </a:r>
            <a:r>
              <a:rPr lang="ja-JP" altLang="en-US" sz="2400" b="1" dirty="0">
                <a:solidFill>
                  <a:prstClr val="white"/>
                </a:solidFill>
              </a:rPr>
              <a:t>治</a:t>
            </a:r>
            <a:endParaRPr lang="en-US" altLang="zh-TW" sz="2400" b="1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64513" y="2104310"/>
            <a:ext cx="1603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FFFFF"/>
                </a:solidFill>
              </a:rPr>
              <a:t>治療線</a:t>
            </a:r>
            <a:r>
              <a:rPr lang="en-US" altLang="zh-TW" sz="3200" b="1" dirty="0">
                <a:solidFill>
                  <a:srgbClr val="FFFFFF"/>
                </a:solidFill>
              </a:rPr>
              <a:t>?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184917" y="5305278"/>
            <a:ext cx="897080" cy="71389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704361" y="4742570"/>
            <a:ext cx="1335305" cy="88011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  </a:t>
            </a:r>
            <a:r>
              <a:rPr lang="zh-TW" altLang="en-US" sz="2800" dirty="0" smtClean="0">
                <a:solidFill>
                  <a:schemeClr val="tx1"/>
                </a:solidFill>
              </a:rPr>
              <a:t>義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160672" y="5642520"/>
            <a:ext cx="859128" cy="34688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799536" y="5723442"/>
            <a:ext cx="1250593" cy="818866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rgbClr val="FFFFFF"/>
                </a:solidFill>
                <a:ea typeface="PMingLiU" pitchFamily="18" charset="-120"/>
              </a:rPr>
              <a:t>罪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102926" y="990600"/>
            <a:ext cx="3054964" cy="5638800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13324" y="914400"/>
            <a:ext cx="3502075" cy="5627908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91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8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  <a:solidFill>
            <a:srgbClr val="0070C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3200" b="1" dirty="0" smtClean="0">
                <a:solidFill>
                  <a:schemeClr val="bg1"/>
                </a:solidFill>
              </a:rPr>
              <a:t>台福基督教會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總會</a:t>
            </a:r>
            <a:r>
              <a:rPr lang="en-US" sz="3200" b="1" dirty="0" smtClean="0">
                <a:solidFill>
                  <a:schemeClr val="bg1"/>
                </a:solidFill>
              </a:rPr>
              <a:t>2015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主題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:</a:t>
            </a:r>
            <a:r>
              <a:rPr lang="ja-JP" altLang="en-US" sz="3200" dirty="0" smtClean="0">
                <a:solidFill>
                  <a:srgbClr val="FFFF00"/>
                </a:solidFill>
              </a:rPr>
              <a:t>同享同擔，</a:t>
            </a:r>
            <a:r>
              <a:rPr lang="zh-TW" altLang="en-US" sz="3200" b="1" dirty="0">
                <a:solidFill>
                  <a:srgbClr val="FFFF00"/>
                </a:solidFill>
              </a:rPr>
              <a:t>與主</a:t>
            </a:r>
            <a:r>
              <a:rPr lang="ja-JP" altLang="en-US" sz="3200" dirty="0" smtClean="0">
                <a:solidFill>
                  <a:srgbClr val="FFFF00"/>
                </a:solidFill>
              </a:rPr>
              <a:t>同行 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867400"/>
          </a:xfrm>
          <a:solidFill>
            <a:schemeClr val="accent1"/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en-US" altLang="zh-TW" sz="4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</a:rPr>
              <a:t> </a:t>
            </a:r>
            <a:endParaRPr lang="ja-JP" altLang="en-US" sz="32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ja-JP" sz="6000" dirty="0">
              <a:solidFill>
                <a:schemeClr val="bg1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US" sz="5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3429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066800"/>
            <a:ext cx="7620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prstClr val="white"/>
                </a:solidFill>
              </a:rPr>
              <a:t>台福基督教會</a:t>
            </a:r>
            <a:r>
              <a:rPr lang="zh-CN" altLang="en-US" sz="3600" dirty="0" smtClean="0">
                <a:solidFill>
                  <a:prstClr val="white"/>
                </a:solidFill>
              </a:rPr>
              <a:t>總會</a:t>
            </a:r>
            <a:r>
              <a:rPr lang="en-US" altLang="zh-CN" sz="3600" dirty="0" smtClean="0">
                <a:solidFill>
                  <a:prstClr val="white"/>
                </a:solidFill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</a:rPr>
              <a:t>2015</a:t>
            </a:r>
            <a:r>
              <a:rPr lang="en-US" altLang="zh-TW" sz="3600" b="1" dirty="0" smtClean="0">
                <a:solidFill>
                  <a:prstClr val="white"/>
                </a:solidFill>
              </a:rPr>
              <a:t>: </a:t>
            </a:r>
            <a:r>
              <a:rPr lang="ja-JP" altLang="en-US" sz="3600" smtClean="0">
                <a:solidFill>
                  <a:srgbClr val="FFFF00"/>
                </a:solidFill>
              </a:rPr>
              <a:t>關懷年</a:t>
            </a:r>
            <a:r>
              <a:rPr lang="en-US" altLang="ja-JP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5" name="Smiley Face 14"/>
          <p:cNvSpPr/>
          <p:nvPr/>
        </p:nvSpPr>
        <p:spPr>
          <a:xfrm>
            <a:off x="304800" y="2133600"/>
            <a:ext cx="1905000" cy="1752600"/>
          </a:xfrm>
          <a:prstGeom prst="smileyFac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800" b="1" dirty="0" smtClean="0">
              <a:solidFill>
                <a:prstClr val="white"/>
              </a:solidFill>
            </a:endParaRPr>
          </a:p>
          <a:p>
            <a:pPr algn="ctr"/>
            <a:r>
              <a:rPr lang="zh-TW" altLang="en-US" sz="2800" b="1" dirty="0" smtClean="0">
                <a:solidFill>
                  <a:srgbClr val="FFFF00"/>
                </a:solidFill>
              </a:rPr>
              <a:t>人</a:t>
            </a:r>
            <a:r>
              <a:rPr lang="en-US" altLang="zh-TW" sz="2800" dirty="0" smtClean="0">
                <a:solidFill>
                  <a:prstClr val="white"/>
                </a:solidFill>
              </a:rPr>
              <a:t>:</a:t>
            </a:r>
            <a:r>
              <a:rPr lang="ja-JP" altLang="en-US" sz="2800" b="1" smtClean="0">
                <a:solidFill>
                  <a:prstClr val="white"/>
                </a:solidFill>
              </a:rPr>
              <a:t>強</a:t>
            </a:r>
            <a:r>
              <a:rPr lang="zh-TW" altLang="en-US" sz="2800" b="1" dirty="0" smtClean="0">
                <a:solidFill>
                  <a:prstClr val="white"/>
                </a:solidFill>
                <a:latin typeface="Courier New" pitchFamily="49" charset="0"/>
                <a:ea typeface="MingLiU" pitchFamily="49" charset="-120"/>
              </a:rPr>
              <a:t>者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4572000" y="2362200"/>
            <a:ext cx="1524000" cy="1447800"/>
          </a:xfrm>
          <a:prstGeom prst="smileyFac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400" b="1" dirty="0" smtClean="0">
              <a:solidFill>
                <a:prstClr val="white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rgbClr val="FFFF00"/>
                </a:solidFill>
              </a:rPr>
              <a:t>人</a:t>
            </a:r>
            <a:r>
              <a:rPr lang="en-US" altLang="zh-TW" sz="2000" b="1" dirty="0" smtClean="0">
                <a:solidFill>
                  <a:srgbClr val="FFFF00"/>
                </a:solidFill>
              </a:rPr>
              <a:t>:</a:t>
            </a:r>
            <a:r>
              <a:rPr lang="en-US" altLang="zh-TW" sz="2000" b="1" dirty="0" smtClean="0">
                <a:solidFill>
                  <a:prstClr val="white"/>
                </a:solidFill>
              </a:rPr>
              <a:t> </a:t>
            </a:r>
            <a:r>
              <a:rPr lang="ja-JP" altLang="en-US" sz="2000" b="1" smtClean="0">
                <a:solidFill>
                  <a:prstClr val="white"/>
                </a:solidFill>
              </a:rPr>
              <a:t>弱</a:t>
            </a:r>
            <a:r>
              <a:rPr lang="zh-TW" altLang="en-US" sz="2000" b="1" dirty="0" smtClean="0">
                <a:solidFill>
                  <a:prstClr val="white"/>
                </a:solidFill>
                <a:latin typeface="Courier New" pitchFamily="49" charset="0"/>
                <a:ea typeface="MingLiU" pitchFamily="49" charset="-120"/>
              </a:rPr>
              <a:t>者</a:t>
            </a:r>
            <a:endParaRPr lang="en-US" sz="2000" b="1" dirty="0">
              <a:solidFill>
                <a:prstClr val="white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362200" y="2971800"/>
            <a:ext cx="2133600" cy="158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22098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smtClean="0">
                <a:solidFill>
                  <a:srgbClr val="FFFF00"/>
                </a:solidFill>
              </a:rPr>
              <a:t>關懷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3" name="Heart 22"/>
          <p:cNvSpPr/>
          <p:nvPr/>
        </p:nvSpPr>
        <p:spPr>
          <a:xfrm>
            <a:off x="2438400" y="3124200"/>
            <a:ext cx="914400" cy="914400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prstClr val="white"/>
                </a:solidFill>
              </a:rPr>
              <a:t>愛</a:t>
            </a:r>
            <a:endParaRPr lang="en-US" sz="2800" b="1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3200400"/>
            <a:ext cx="952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smtClean="0">
                <a:solidFill>
                  <a:srgbClr val="FFFF00"/>
                </a:solidFill>
              </a:rPr>
              <a:t>幫助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,</a:t>
            </a:r>
            <a:r>
              <a:rPr lang="ja-JP" altLang="en-US" sz="2400" b="1" smtClean="0">
                <a:solidFill>
                  <a:srgbClr val="FFFF00"/>
                </a:solidFill>
              </a:rPr>
              <a:t> </a:t>
            </a:r>
            <a:endParaRPr lang="en-US" altLang="ja-JP" sz="2400" b="1" dirty="0" smtClean="0">
              <a:solidFill>
                <a:srgbClr val="FFFF00"/>
              </a:solidFill>
            </a:endParaRPr>
          </a:p>
          <a:p>
            <a:r>
              <a:rPr lang="ja-JP" altLang="en-US" sz="2400" b="1" smtClean="0">
                <a:solidFill>
                  <a:srgbClr val="FFFF00"/>
                </a:solidFill>
              </a:rPr>
              <a:t>招待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4267200"/>
            <a:ext cx="3200400" cy="76200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000" b="1" dirty="0" smtClean="0">
              <a:solidFill>
                <a:srgbClr val="FFFF00"/>
              </a:solidFill>
            </a:endParaRPr>
          </a:p>
          <a:p>
            <a:r>
              <a:rPr lang="ja-JP" altLang="en-US" sz="2000" b="1" dirty="0" smtClean="0">
                <a:solidFill>
                  <a:srgbClr val="FFFF00"/>
                </a:solidFill>
              </a:rPr>
              <a:t>肉體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: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建造肉體健康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, 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生活基本 </a:t>
            </a:r>
            <a:r>
              <a:rPr lang="zh-TW" altLang="en-US" sz="2000" b="1" dirty="0" smtClean="0">
                <a:solidFill>
                  <a:prstClr val="white"/>
                </a:solidFill>
              </a:rPr>
              <a:t>欠缺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的需要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: 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 </a:t>
            </a:r>
            <a:r>
              <a:rPr lang="ja-JP" altLang="en-US" sz="2000" dirty="0" smtClean="0">
                <a:solidFill>
                  <a:prstClr val="white"/>
                </a:solidFill>
              </a:rPr>
              <a:t>吃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穿 用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..,</a:t>
            </a:r>
          </a:p>
          <a:p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5105400"/>
            <a:ext cx="3200400" cy="6858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rgbClr val="FFFF00"/>
                </a:solidFill>
              </a:rPr>
              <a:t>心理</a:t>
            </a:r>
            <a:r>
              <a:rPr lang="en-US" altLang="ja-JP" sz="2000" b="1" dirty="0" smtClean="0">
                <a:solidFill>
                  <a:srgbClr val="FFFF00"/>
                </a:solidFill>
              </a:rPr>
              <a:t>: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建造精神健康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,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心精</a:t>
            </a:r>
            <a:r>
              <a:rPr lang="ja-JP" altLang="en-US" sz="2000" dirty="0" smtClean="0">
                <a:solidFill>
                  <a:prstClr val="white"/>
                </a:solidFill>
              </a:rPr>
              <a:t>薄弱</a:t>
            </a:r>
            <a:r>
              <a:rPr lang="en-US" altLang="ja-JP" sz="2000" dirty="0" smtClean="0">
                <a:solidFill>
                  <a:prstClr val="white"/>
                </a:solidFill>
              </a:rPr>
              <a:t>,</a:t>
            </a:r>
            <a:r>
              <a:rPr lang="zh-TW" altLang="en-US" sz="2000" b="1" dirty="0" smtClean="0">
                <a:solidFill>
                  <a:prstClr val="white"/>
                </a:solidFill>
                <a:ea typeface="細明體" pitchFamily="49" charset="-120"/>
              </a:rPr>
              <a:t>憂傷</a:t>
            </a:r>
            <a:r>
              <a:rPr lang="en-US" altLang="zh-TW" sz="2000" b="1" dirty="0" smtClean="0">
                <a:solidFill>
                  <a:prstClr val="white"/>
                </a:solidFill>
                <a:ea typeface="細明體" pitchFamily="49" charset="-120"/>
              </a:rPr>
              <a:t>,</a:t>
            </a:r>
            <a:r>
              <a:rPr lang="zh-TW" altLang="en-US" sz="2000" b="1" dirty="0" smtClean="0">
                <a:solidFill>
                  <a:prstClr val="white"/>
                </a:solidFill>
                <a:ea typeface="細明體" pitchFamily="49" charset="-120"/>
              </a:rPr>
              <a:t>迷失</a:t>
            </a:r>
            <a:r>
              <a:rPr lang="en-US" altLang="zh-TW" sz="2000" b="1" dirty="0" smtClean="0">
                <a:solidFill>
                  <a:prstClr val="white"/>
                </a:solidFill>
                <a:ea typeface="細明體" pitchFamily="49" charset="-120"/>
              </a:rPr>
              <a:t>,</a:t>
            </a:r>
            <a:r>
              <a:rPr lang="ja-JP" altLang="en-US" sz="2000" dirty="0" smtClean="0">
                <a:solidFill>
                  <a:prstClr val="white"/>
                </a:solidFill>
              </a:rPr>
              <a:t> 搞亂</a:t>
            </a:r>
            <a:r>
              <a:rPr lang="zh-TW" altLang="en-US" sz="2000" b="1" dirty="0" smtClean="0">
                <a:solidFill>
                  <a:prstClr val="white"/>
                </a:solidFill>
              </a:rPr>
              <a:t>的</a:t>
            </a:r>
            <a:r>
              <a:rPr lang="ja-JP" altLang="en-US" sz="2000" dirty="0" smtClean="0">
                <a:solidFill>
                  <a:prstClr val="white"/>
                </a:solidFill>
              </a:rPr>
              <a:t>重新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00400" y="5867400"/>
            <a:ext cx="3200400" cy="762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 smtClean="0">
                <a:solidFill>
                  <a:srgbClr val="FFFF00"/>
                </a:solidFill>
              </a:rPr>
              <a:t>心靈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: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建造靈命健康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,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 信</a:t>
            </a:r>
            <a:r>
              <a:rPr lang="zh-TW" altLang="en-US" sz="2000" b="1" dirty="0" smtClean="0">
                <a:solidFill>
                  <a:prstClr val="white"/>
                </a:solidFill>
                <a:latin typeface="MingLiU" pitchFamily="49" charset="-120"/>
                <a:ea typeface="MingLiU" pitchFamily="49" charset="-120"/>
              </a:rPr>
              <a:t>仰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道德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</a:rPr>
              <a:t>敗壞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 落下</a:t>
            </a:r>
            <a:r>
              <a:rPr lang="zh-TW" altLang="en-US" sz="2000" b="1" dirty="0" smtClean="0">
                <a:solidFill>
                  <a:prstClr val="white"/>
                </a:solidFill>
              </a:rPr>
              <a:t>的 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悔改 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/</a:t>
            </a:r>
            <a:r>
              <a:rPr lang="ja-JP" altLang="en-US" sz="2000" b="1" dirty="0" smtClean="0">
                <a:solidFill>
                  <a:prstClr val="white"/>
                </a:solidFill>
              </a:rPr>
              <a:t>改善</a:t>
            </a:r>
            <a:r>
              <a:rPr lang="en-US" altLang="ja-JP" sz="2000" b="1" dirty="0" smtClean="0">
                <a:solidFill>
                  <a:prstClr val="white"/>
                </a:solidFill>
              </a:rPr>
              <a:t> 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38400" y="5181600"/>
            <a:ext cx="685800" cy="609600"/>
          </a:xfrm>
          <a:prstGeom prst="ellips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mtClean="0">
                <a:solidFill>
                  <a:srgbClr val="FFFF00"/>
                </a:solidFill>
              </a:rPr>
              <a:t>魂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38400" y="4343400"/>
            <a:ext cx="685800" cy="685800"/>
          </a:xfrm>
          <a:prstGeom prst="ellips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smtClean="0">
                <a:solidFill>
                  <a:srgbClr val="FFFF00"/>
                </a:solidFill>
              </a:rPr>
              <a:t>體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38400" y="5943600"/>
            <a:ext cx="685800" cy="685800"/>
          </a:xfrm>
          <a:prstGeom prst="ellips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FFFF00"/>
                </a:solidFill>
              </a:rPr>
              <a:t>靈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477000" y="4267200"/>
            <a:ext cx="685800" cy="1219200"/>
          </a:xfrm>
          <a:prstGeom prst="round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FFFF00"/>
                </a:solidFill>
              </a:rPr>
              <a:t>疾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rgbClr val="FFFF00"/>
                </a:solidFill>
              </a:rPr>
              <a:t>病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77000" y="5562600"/>
            <a:ext cx="685800" cy="1066800"/>
          </a:xfrm>
          <a:prstGeom prst="round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mtClean="0">
                <a:solidFill>
                  <a:srgbClr val="FFFF00"/>
                </a:solidFill>
              </a:rPr>
              <a:t>罪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39000" y="4267200"/>
            <a:ext cx="685800" cy="1219200"/>
          </a:xfrm>
          <a:prstGeom prst="round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prstClr val="white"/>
                </a:solidFill>
              </a:rPr>
              <a:t>醫</a:t>
            </a:r>
            <a:endParaRPr lang="en-US" altLang="zh-TW" sz="2400" b="1" dirty="0" smtClean="0">
              <a:solidFill>
                <a:prstClr val="white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prstClr val="white"/>
                </a:solidFill>
              </a:rPr>
              <a:t>學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39000" y="5562600"/>
            <a:ext cx="685800" cy="1066800"/>
          </a:xfrm>
          <a:prstGeom prst="round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prstClr val="white"/>
                </a:solidFill>
              </a:rPr>
              <a:t>神學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077200" y="4305300"/>
            <a:ext cx="762000" cy="2362200"/>
          </a:xfrm>
          <a:prstGeom prst="roundRec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</a:rPr>
              <a:t>人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zh-TW" altLang="en-US" sz="2400" b="1" dirty="0" smtClean="0">
                <a:solidFill>
                  <a:prstClr val="white"/>
                </a:solidFill>
              </a:rPr>
              <a:t>生</a:t>
            </a:r>
            <a:r>
              <a:rPr lang="ja-JP" altLang="en-US" sz="2400" b="1" smtClean="0">
                <a:solidFill>
                  <a:prstClr val="white"/>
                </a:solidFill>
              </a:rPr>
              <a:t>命</a:t>
            </a:r>
            <a:r>
              <a:rPr lang="en-US" altLang="ja-JP" sz="2400" b="1" dirty="0" smtClean="0">
                <a:solidFill>
                  <a:prstClr val="white"/>
                </a:solidFill>
              </a:rPr>
              <a:t>/</a:t>
            </a:r>
            <a:endParaRPr lang="en-US" altLang="zh-TW" sz="2400" b="1" dirty="0" smtClean="0">
              <a:solidFill>
                <a:srgbClr val="FFFF00"/>
              </a:solidFill>
            </a:endParaRPr>
          </a:p>
          <a:p>
            <a:pPr algn="ctr"/>
            <a:r>
              <a:rPr lang="ja-JP" altLang="en-US" sz="2400" b="1" smtClean="0">
                <a:solidFill>
                  <a:prstClr val="white"/>
                </a:solidFill>
              </a:rPr>
              <a:t>靈命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295400" y="4572000"/>
            <a:ext cx="914400" cy="9144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</a:rPr>
              <a:t>有看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371600" y="5791200"/>
            <a:ext cx="838200" cy="8382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</a:rPr>
              <a:t>不看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" y="4724400"/>
            <a:ext cx="685800" cy="175260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prstClr val="white"/>
                </a:solidFill>
              </a:rPr>
              <a:t>上帝造</a:t>
            </a:r>
            <a:endParaRPr lang="en-US" altLang="zh-TW" sz="2800" b="1" dirty="0" smtClean="0">
              <a:solidFill>
                <a:prstClr val="white"/>
              </a:solidFill>
            </a:endParaRPr>
          </a:p>
          <a:p>
            <a:pPr algn="ctr"/>
            <a:r>
              <a:rPr lang="zh-TW" altLang="en-US" sz="2800" b="1" dirty="0" smtClean="0">
                <a:solidFill>
                  <a:prstClr val="white"/>
                </a:solidFill>
              </a:rPr>
              <a:t>人</a:t>
            </a:r>
            <a:endParaRPr lang="en-US" sz="2800" b="1" dirty="0">
              <a:solidFill>
                <a:prstClr val="white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1028700" y="5295900"/>
            <a:ext cx="3048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066800" y="5715000"/>
            <a:ext cx="3048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 flipH="1" flipV="1">
            <a:off x="2286000" y="4876800"/>
            <a:ext cx="152400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286000" y="5105400"/>
            <a:ext cx="15240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209800" y="5715000"/>
            <a:ext cx="228600" cy="2286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209800" y="6096000"/>
            <a:ext cx="228600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172200" y="2362200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77000" y="2133600"/>
            <a:ext cx="2286000" cy="175260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prstClr val="white"/>
              </a:solidFill>
            </a:endParaRPr>
          </a:p>
          <a:p>
            <a:pPr algn="ctr"/>
            <a:r>
              <a:rPr lang="zh-TW" altLang="en-US" sz="4000" b="1" dirty="0" smtClean="0">
                <a:solidFill>
                  <a:prstClr val="white"/>
                </a:solidFill>
              </a:rPr>
              <a:t>全</a:t>
            </a:r>
            <a:r>
              <a:rPr lang="zh-TW" altLang="en-US" sz="4000" b="1" dirty="0">
                <a:solidFill>
                  <a:prstClr val="white"/>
                </a:solidFill>
              </a:rPr>
              <a:t>人</a:t>
            </a:r>
            <a:endParaRPr lang="en-US" altLang="zh-TW" sz="4000" b="1" dirty="0">
              <a:solidFill>
                <a:prstClr val="white"/>
              </a:solidFill>
            </a:endParaRPr>
          </a:p>
          <a:p>
            <a:pPr algn="ctr"/>
            <a:r>
              <a:rPr lang="zh-TW" altLang="en-US" sz="4000" b="1" dirty="0">
                <a:solidFill>
                  <a:prstClr val="white"/>
                </a:solidFill>
              </a:rPr>
              <a:t>醫</a:t>
            </a:r>
            <a:r>
              <a:rPr lang="ja-JP" altLang="en-US" sz="4000" b="1" dirty="0">
                <a:solidFill>
                  <a:prstClr val="white"/>
                </a:solidFill>
              </a:rPr>
              <a:t>治</a:t>
            </a:r>
            <a:endParaRPr lang="en-US" altLang="zh-TW" sz="4000" b="1" dirty="0">
              <a:solidFill>
                <a:prstClr val="white"/>
              </a:solidFill>
            </a:endParaRPr>
          </a:p>
          <a:p>
            <a:pPr algn="ctr"/>
            <a:endParaRPr lang="en-US" sz="2400" b="1" dirty="0" smtClean="0">
              <a:solidFill>
                <a:prstClr val="white"/>
              </a:solidFill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55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0"/>
            <a:ext cx="6934200" cy="6248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 dirty="0">
                <a:solidFill>
                  <a:srgbClr val="FFFF00"/>
                </a:solidFill>
                <a:latin typeface="細明體" pitchFamily="49" charset="-120"/>
                <a:ea typeface="細明體" pitchFamily="49" charset="-120"/>
              </a:rPr>
              <a:t>TS-480　</a:t>
            </a:r>
            <a:r>
              <a:rPr lang="zh-TW" altLang="en-US" sz="2400" b="1" dirty="0">
                <a:solidFill>
                  <a:srgbClr val="FFFF00"/>
                </a:solidFill>
                <a:latin typeface="細明體" pitchFamily="49" charset="-120"/>
                <a:ea typeface="細明體" pitchFamily="49" charset="-120"/>
              </a:rPr>
              <a:t>我心大歡喜，主站身</a:t>
            </a:r>
            <a:r>
              <a:rPr lang="zh-TW" altLang="en-US" sz="2400" b="1" dirty="0" smtClean="0">
                <a:solidFill>
                  <a:srgbClr val="FFFF00"/>
                </a:solidFill>
                <a:latin typeface="細明體" pitchFamily="49" charset="-120"/>
                <a:ea typeface="細明體" pitchFamily="49" charset="-120"/>
              </a:rPr>
              <a:t>邊</a:t>
            </a:r>
            <a:endParaRPr lang="en-US" altLang="zh-TW" sz="2400" b="1" dirty="0" smtClean="0">
              <a:solidFill>
                <a:srgbClr val="FFFF00"/>
              </a:solidFill>
              <a:latin typeface="細明體" pitchFamily="49" charset="-120"/>
              <a:ea typeface="細明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latin typeface="細明體" pitchFamily="49" charset="-120"/>
                <a:ea typeface="細明體" pitchFamily="49" charset="-120"/>
              </a:rPr>
              <a:t>(Blessed </a:t>
            </a:r>
            <a:r>
              <a:rPr lang="en-US" altLang="zh-TW" sz="2400" b="1" dirty="0" err="1" smtClean="0">
                <a:solidFill>
                  <a:srgbClr val="FFFF00"/>
                </a:solidFill>
                <a:latin typeface="細明體" pitchFamily="49" charset="-120"/>
                <a:ea typeface="細明體" pitchFamily="49" charset="-120"/>
              </a:rPr>
              <a:t>Asurance</a:t>
            </a:r>
            <a:r>
              <a:rPr lang="en-US" altLang="zh-TW" sz="2400" b="1" dirty="0" smtClean="0">
                <a:solidFill>
                  <a:srgbClr val="FFFF00"/>
                </a:solidFill>
                <a:latin typeface="細明體" pitchFamily="49" charset="-120"/>
                <a:ea typeface="細明體" pitchFamily="49" charset="-120"/>
              </a:rPr>
              <a:t>)</a:t>
            </a:r>
            <a:endParaRPr lang="zh-TW" altLang="en-US" sz="2400" b="1" dirty="0">
              <a:solidFill>
                <a:srgbClr val="FFFF00"/>
              </a:solidFill>
              <a:latin typeface="細明體" pitchFamily="49" charset="-120"/>
              <a:ea typeface="細明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400" b="1" dirty="0">
                <a:solidFill>
                  <a:srgbClr val="FFFF00"/>
                </a:solidFill>
                <a:latin typeface="Courier New"/>
                <a:ea typeface="細明體" pitchFamily="49" charset="-120"/>
              </a:rPr>
              <a:t> </a:t>
            </a:r>
            <a:endParaRPr lang="zh-TW" altLang="en-US" sz="2400" b="1" dirty="0">
              <a:solidFill>
                <a:srgbClr val="FFFF00"/>
              </a:solidFill>
              <a:latin typeface="細明體" pitchFamily="49" charset="-120"/>
              <a:ea typeface="細明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400" b="1" dirty="0">
                <a:solidFill>
                  <a:srgbClr val="FFFF00"/>
                </a:solidFill>
                <a:latin typeface="細明體" pitchFamily="49" charset="-120"/>
                <a:ea typeface="細明體" pitchFamily="49" charset="-120"/>
              </a:rPr>
              <a:t>1.我心大歡喜主站身邊，雖然在世界如準在天，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400" b="1" dirty="0">
                <a:solidFill>
                  <a:srgbClr val="FFFF00"/>
                </a:solidFill>
                <a:latin typeface="細明體" pitchFamily="49" charset="-120"/>
                <a:ea typeface="細明體" pitchFamily="49" charset="-120"/>
              </a:rPr>
              <a:t>　做上帝後嗣滿心歡喜，救主用寶血洗我清氣。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細明體" pitchFamily="49" charset="-120"/>
                <a:ea typeface="細明體" pitchFamily="49" charset="-120"/>
              </a:rPr>
              <a:t>(和)今我愛播揚冥日讚美，為我主耶穌贖罪功勞。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細明體" pitchFamily="49" charset="-120"/>
                <a:ea typeface="細明體" pitchFamily="49" charset="-120"/>
              </a:rPr>
              <a:t>　　今我愛播揚冥日讚美，為我主耶穌贖罪功勞。</a:t>
            </a:r>
            <a:r>
              <a:rPr lang="zh-TW" altLang="en-US" sz="2400" b="1" dirty="0">
                <a:solidFill>
                  <a:srgbClr val="FFFF00"/>
                </a:solidFill>
                <a:latin typeface="細明體" pitchFamily="49" charset="-120"/>
                <a:ea typeface="細明體" pitchFamily="49" charset="-12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400" b="1" dirty="0">
                <a:solidFill>
                  <a:srgbClr val="FFFF00"/>
                </a:solidFill>
                <a:latin typeface="細明體" pitchFamily="49" charset="-120"/>
                <a:ea typeface="細明體" pitchFamily="49" charset="-120"/>
              </a:rPr>
              <a:t>2.虔誠來順服心內安寧，天堂的福氣如在目前，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400" b="1" dirty="0">
                <a:solidFill>
                  <a:srgbClr val="FFFF00"/>
                </a:solidFill>
                <a:latin typeface="細明體" pitchFamily="49" charset="-120"/>
                <a:ea typeface="細明體" pitchFamily="49" charset="-120"/>
              </a:rPr>
              <a:t>　天使亦降落與我往來，播揚主耶穌慈悲仁愛。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400" b="1" dirty="0">
                <a:solidFill>
                  <a:srgbClr val="FFFF00"/>
                </a:solidFill>
                <a:latin typeface="細明體" pitchFamily="49" charset="-120"/>
                <a:ea typeface="細明體" pitchFamily="49" charset="-120"/>
              </a:rPr>
              <a:t>3.專心來順服凡事平安，信靠我救主福氣無限，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400" b="1" dirty="0">
                <a:solidFill>
                  <a:srgbClr val="FFFF00"/>
                </a:solidFill>
                <a:latin typeface="細明體" pitchFamily="49" charset="-120"/>
                <a:ea typeface="細明體" pitchFamily="49" charset="-120"/>
              </a:rPr>
              <a:t>　儆醒來聽候盼望主來，站在主耶穌滿心仁愛。</a:t>
            </a:r>
          </a:p>
          <a:p>
            <a:endParaRPr lang="en-US" dirty="0"/>
          </a:p>
        </p:txBody>
      </p:sp>
      <p:pic>
        <p:nvPicPr>
          <p:cNvPr id="5" name="ts 480 Bessed assuran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79273" y="4627418"/>
            <a:ext cx="609600" cy="609600"/>
          </a:xfrm>
          <a:prstGeom prst="rect">
            <a:avLst/>
          </a:prstGeom>
        </p:spPr>
      </p:pic>
      <p:pic>
        <p:nvPicPr>
          <p:cNvPr id="8" name="Picture 7" descr="portrait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45382" y="5036127"/>
            <a:ext cx="1371600" cy="158877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9000" y="6101677"/>
            <a:ext cx="2364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Fanny Crosby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84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52400"/>
            <a:ext cx="4343400" cy="7086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b="1" dirty="0">
                <a:solidFill>
                  <a:schemeClr val="bg1"/>
                </a:solidFill>
                <a:ea typeface="細明體" pitchFamily="49" charset="-120"/>
              </a:rPr>
              <a:t>M221m25  </a:t>
            </a:r>
            <a:r>
              <a:rPr lang="zh-TW" altLang="en-US" sz="2800" b="1" dirty="0">
                <a:solidFill>
                  <a:schemeClr val="bg1"/>
                </a:solidFill>
                <a:ea typeface="細明體" pitchFamily="49" charset="-120"/>
              </a:rPr>
              <a:t>有福的確</a:t>
            </a:r>
            <a:r>
              <a:rPr lang="zh-TW" altLang="en-US" sz="2800" b="1" dirty="0" smtClean="0">
                <a:solidFill>
                  <a:schemeClr val="bg1"/>
                </a:solidFill>
                <a:ea typeface="細明體" pitchFamily="49" charset="-120"/>
              </a:rPr>
              <a:t>據</a:t>
            </a:r>
            <a:endParaRPr lang="en-US" altLang="zh-TW" sz="2800" b="1" dirty="0" smtClean="0">
              <a:solidFill>
                <a:schemeClr val="bg1"/>
              </a:solidFill>
              <a:ea typeface="細明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b="1" dirty="0" smtClean="0">
                <a:solidFill>
                  <a:schemeClr val="bg1"/>
                </a:solidFill>
                <a:ea typeface="細明體" pitchFamily="49" charset="-120"/>
              </a:rPr>
              <a:t>(Blessed Assurance)</a:t>
            </a:r>
            <a:endParaRPr lang="zh-TW" altLang="en-US" sz="2800" b="1" dirty="0">
              <a:solidFill>
                <a:schemeClr val="bg1"/>
              </a:solidFill>
              <a:ea typeface="細明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Courier New"/>
                <a:ea typeface="細明體" pitchFamily="49" charset="-120"/>
              </a:rPr>
              <a:t> </a:t>
            </a:r>
            <a:endParaRPr lang="zh-TW" altLang="en-US" sz="2800" b="1" dirty="0">
              <a:solidFill>
                <a:schemeClr val="bg1"/>
              </a:solidFill>
              <a:ea typeface="細明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>
                <a:solidFill>
                  <a:srgbClr val="FFFF00"/>
                </a:solidFill>
                <a:ea typeface="細明體" pitchFamily="49" charset="-120"/>
              </a:rPr>
              <a:t>1.有福的確據，耶穌屬我</a:t>
            </a:r>
            <a:r>
              <a:rPr lang="zh-TW" altLang="en-US" sz="2800" b="1" dirty="0" smtClean="0">
                <a:solidFill>
                  <a:srgbClr val="FFFF00"/>
                </a:solidFill>
                <a:ea typeface="細明體" pitchFamily="49" charset="-120"/>
              </a:rPr>
              <a:t>，</a:t>
            </a:r>
            <a:endParaRPr lang="en-US" altLang="zh-TW" sz="2800" b="1" dirty="0" smtClean="0">
              <a:solidFill>
                <a:srgbClr val="FFFF00"/>
              </a:solidFill>
              <a:ea typeface="細明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 smtClean="0">
                <a:solidFill>
                  <a:srgbClr val="FFFF00"/>
                </a:solidFill>
                <a:ea typeface="細明體" pitchFamily="49" charset="-120"/>
              </a:rPr>
              <a:t>我</a:t>
            </a:r>
            <a:r>
              <a:rPr lang="zh-TW" altLang="en-US" sz="2800" b="1" dirty="0">
                <a:solidFill>
                  <a:srgbClr val="FFFF00"/>
                </a:solidFill>
                <a:ea typeface="細明體" pitchFamily="49" charset="-120"/>
              </a:rPr>
              <a:t>今得先嘗，主榮耀喜樂，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>
                <a:solidFill>
                  <a:srgbClr val="FFFF00"/>
                </a:solidFill>
                <a:ea typeface="細明體" pitchFamily="49" charset="-120"/>
              </a:rPr>
              <a:t>　為神的後嗣，救贖功成</a:t>
            </a:r>
            <a:r>
              <a:rPr lang="zh-TW" altLang="en-US" sz="2800" b="1" dirty="0" smtClean="0">
                <a:solidFill>
                  <a:srgbClr val="FFFF00"/>
                </a:solidFill>
                <a:ea typeface="細明體" pitchFamily="49" charset="-120"/>
              </a:rPr>
              <a:t>，</a:t>
            </a:r>
            <a:endParaRPr lang="en-US" altLang="zh-TW" sz="2800" b="1" dirty="0" smtClean="0">
              <a:solidFill>
                <a:srgbClr val="FFFF00"/>
              </a:solidFill>
              <a:ea typeface="細明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 smtClean="0">
                <a:solidFill>
                  <a:srgbClr val="FFFF00"/>
                </a:solidFill>
                <a:ea typeface="細明體" pitchFamily="49" charset="-120"/>
              </a:rPr>
              <a:t>由</a:t>
            </a:r>
            <a:r>
              <a:rPr lang="zh-TW" altLang="en-US" sz="2800" b="1" dirty="0">
                <a:solidFill>
                  <a:srgbClr val="FFFF00"/>
                </a:solidFill>
                <a:ea typeface="細明體" pitchFamily="49" charset="-120"/>
              </a:rPr>
              <a:t>聖靈重生，寶血洗淨。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>
                <a:solidFill>
                  <a:srgbClr val="FFFF00"/>
                </a:solidFill>
                <a:ea typeface="細明體" pitchFamily="49" charset="-120"/>
              </a:rPr>
              <a:t>2.完全的順服，快樂無比</a:t>
            </a:r>
            <a:r>
              <a:rPr lang="zh-TW" altLang="en-US" sz="2800" b="1" dirty="0" smtClean="0">
                <a:solidFill>
                  <a:srgbClr val="FFFF00"/>
                </a:solidFill>
                <a:ea typeface="細明體" pitchFamily="49" charset="-120"/>
              </a:rPr>
              <a:t>，</a:t>
            </a:r>
            <a:endParaRPr lang="en-US" altLang="zh-TW" sz="2800" b="1" dirty="0" smtClean="0">
              <a:solidFill>
                <a:srgbClr val="FFFF00"/>
              </a:solidFill>
              <a:ea typeface="細明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 smtClean="0">
                <a:solidFill>
                  <a:srgbClr val="FFFF00"/>
                </a:solidFill>
                <a:ea typeface="細明體" pitchFamily="49" charset="-120"/>
              </a:rPr>
              <a:t>有</a:t>
            </a:r>
            <a:r>
              <a:rPr lang="zh-TW" altLang="en-US" sz="2800" b="1" dirty="0">
                <a:solidFill>
                  <a:srgbClr val="FFFF00"/>
                </a:solidFill>
                <a:ea typeface="細明體" pitchFamily="49" charset="-120"/>
              </a:rPr>
              <a:t>福的異象，顯在我心裏，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>
                <a:solidFill>
                  <a:srgbClr val="FFFF00"/>
                </a:solidFill>
                <a:ea typeface="細明體" pitchFamily="49" charset="-120"/>
              </a:rPr>
              <a:t>　天使帶信息，由天而來</a:t>
            </a:r>
            <a:r>
              <a:rPr lang="zh-TW" altLang="en-US" sz="2800" b="1" dirty="0" smtClean="0">
                <a:solidFill>
                  <a:srgbClr val="FFFF00"/>
                </a:solidFill>
                <a:ea typeface="細明體" pitchFamily="49" charset="-120"/>
              </a:rPr>
              <a:t>，</a:t>
            </a:r>
            <a:endParaRPr lang="en-US" altLang="zh-TW" sz="2800" b="1" dirty="0" smtClean="0">
              <a:solidFill>
                <a:srgbClr val="FFFF00"/>
              </a:solidFill>
              <a:ea typeface="細明體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 smtClean="0">
                <a:solidFill>
                  <a:srgbClr val="FFFF00"/>
                </a:solidFill>
                <a:ea typeface="細明體" pitchFamily="49" charset="-120"/>
              </a:rPr>
              <a:t>報</a:t>
            </a:r>
            <a:r>
              <a:rPr lang="zh-TW" altLang="en-US" sz="2800" b="1" dirty="0">
                <a:solidFill>
                  <a:srgbClr val="FFFF00"/>
                </a:solidFill>
                <a:ea typeface="細明體" pitchFamily="49" charset="-120"/>
              </a:rPr>
              <a:t>名主憐憫，述說主愛。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>
                <a:solidFill>
                  <a:schemeClr val="bg1"/>
                </a:solidFill>
                <a:ea typeface="新細明體" pitchFamily="18" charset="-120"/>
              </a:rPr>
              <a:t>(副歌)這是我信息，我的詩歌，讚美我救主，晝夜唱和。﹙反覆﹚</a:t>
            </a:r>
            <a:endParaRPr lang="en-US" sz="2800" b="1" dirty="0">
              <a:solidFill>
                <a:schemeClr val="bg1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6892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52400"/>
            <a:ext cx="7086600" cy="7086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800" b="1" dirty="0" smtClean="0">
                <a:solidFill>
                  <a:schemeClr val="bg1"/>
                </a:solidFill>
                <a:ea typeface="細明體" pitchFamily="49" charset="-120"/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Blessed Assurance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1.  Blessed assurance, </a:t>
            </a:r>
            <a:r>
              <a:rPr lang="en-US" sz="2400" b="1" dirty="0">
                <a:solidFill>
                  <a:srgbClr val="FFFFFF"/>
                </a:solidFill>
              </a:rPr>
              <a:t>Jesus is mine! 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Oh, what a foretaste of glory divine! 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Heir of salvation, purchase of God, 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Born of His Spirit, washed in His blood.</a:t>
            </a:r>
          </a:p>
          <a:p>
            <a:r>
              <a:rPr lang="en-US" sz="2400" b="1" i="1" dirty="0">
                <a:solidFill>
                  <a:srgbClr val="FFFF00"/>
                </a:solidFill>
              </a:rPr>
              <a:t>2</a:t>
            </a:r>
            <a:r>
              <a:rPr lang="en-US" sz="2400" b="1" dirty="0">
                <a:solidFill>
                  <a:srgbClr val="FFFF00"/>
                </a:solidFill>
              </a:rPr>
              <a:t>     Perfect </a:t>
            </a:r>
            <a:r>
              <a:rPr lang="en-US" sz="2400" b="1" dirty="0">
                <a:solidFill>
                  <a:srgbClr val="FFFFFF"/>
                </a:solidFill>
              </a:rPr>
              <a:t>submission, perfect delight, 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Visions of rapture now burst on my sight: 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Angels descending bring from above 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Echoes of mercy, whispers of love.</a:t>
            </a:r>
          </a:p>
          <a:p>
            <a:r>
              <a:rPr lang="en-US" sz="2400" b="1" i="1" dirty="0">
                <a:solidFill>
                  <a:srgbClr val="FFFF00"/>
                </a:solidFill>
              </a:rPr>
              <a:t>3</a:t>
            </a:r>
            <a:r>
              <a:rPr lang="en-US" sz="2400" b="1" dirty="0">
                <a:solidFill>
                  <a:srgbClr val="FFFF00"/>
                </a:solidFill>
              </a:rPr>
              <a:t>     Perfect </a:t>
            </a:r>
            <a:r>
              <a:rPr lang="en-US" sz="2400" b="1" dirty="0">
                <a:solidFill>
                  <a:srgbClr val="FFFFFF"/>
                </a:solidFill>
              </a:rPr>
              <a:t>submission, all is at rest, 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I in my Savior am happy and blest: 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Watching and waiting, looking above, </a:t>
            </a:r>
            <a:br>
              <a:rPr lang="en-US" sz="2400" b="1" dirty="0">
                <a:solidFill>
                  <a:srgbClr val="FFFFFF"/>
                </a:solidFill>
              </a:rPr>
            </a:br>
            <a:r>
              <a:rPr lang="en-US" sz="2400" b="1" dirty="0">
                <a:solidFill>
                  <a:srgbClr val="FFFFFF"/>
                </a:solidFill>
              </a:rPr>
              <a:t>Filled with His goodness, lost in His love.</a:t>
            </a:r>
          </a:p>
          <a:p>
            <a:r>
              <a:rPr lang="en-US" sz="2400" b="1" i="1" dirty="0">
                <a:solidFill>
                  <a:srgbClr val="FFFF00"/>
                </a:solidFill>
              </a:rPr>
              <a:t>Chorus</a:t>
            </a:r>
            <a:r>
              <a:rPr lang="en-US" sz="2400" b="1" dirty="0">
                <a:solidFill>
                  <a:srgbClr val="FFFF00"/>
                </a:solidFill>
              </a:rPr>
              <a:t>     This is my story, this is my song, 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Praising my Savior all the day long; 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This is my story, this is my song, 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b="1" dirty="0">
                <a:solidFill>
                  <a:srgbClr val="FFFF00"/>
                </a:solidFill>
              </a:rPr>
              <a:t>Praising my Savior all the day long.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>
              <a:solidFill>
                <a:schemeClr val="bg1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5844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4000" dirty="0" smtClean="0">
                <a:solidFill>
                  <a:schemeClr val="tx1"/>
                </a:solidFill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noFill/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 sz="2800" b="1" dirty="0" smtClean="0"/>
              <a:t>馬 太 福 音</a:t>
            </a:r>
            <a:r>
              <a:rPr lang="en-US" sz="2800" dirty="0" smtClean="0"/>
              <a:t>8:1 </a:t>
            </a:r>
            <a:r>
              <a:rPr lang="zh-TW" altLang="en-US" sz="2800" dirty="0" smtClean="0"/>
              <a:t>耶穌下了山、有許多人跟著他。</a:t>
            </a:r>
            <a:r>
              <a:rPr lang="en-US" sz="2800" dirty="0" smtClean="0"/>
              <a:t>8:2 </a:t>
            </a:r>
            <a:r>
              <a:rPr lang="zh-TW" altLang="en-US" sz="2800" dirty="0" smtClean="0"/>
              <a:t>有一個長大痳瘋的、來拜他說、</a:t>
            </a:r>
            <a:r>
              <a:rPr lang="zh-TW" altLang="en-US" b="1" dirty="0" smtClean="0">
                <a:solidFill>
                  <a:schemeClr val="tx2"/>
                </a:solidFill>
              </a:rPr>
              <a:t>主若肯</a:t>
            </a:r>
            <a:r>
              <a:rPr lang="zh-TW" altLang="en-US" sz="2800" dirty="0" smtClean="0"/>
              <a:t>、必能叫我潔淨了。</a:t>
            </a:r>
            <a:r>
              <a:rPr lang="en-US" sz="2800" dirty="0" smtClean="0"/>
              <a:t> 8:3 </a:t>
            </a:r>
            <a:r>
              <a:rPr lang="zh-TW" altLang="en-US" sz="2800" dirty="0" smtClean="0"/>
              <a:t>耶穌伸手摸他說、</a:t>
            </a:r>
            <a:r>
              <a:rPr lang="zh-TW" altLang="en-US" b="1" dirty="0" smtClean="0">
                <a:solidFill>
                  <a:srgbClr val="FFFF00"/>
                </a:solidFill>
              </a:rPr>
              <a:t>我肯</a:t>
            </a:r>
            <a:r>
              <a:rPr lang="zh-TW" altLang="en-US" sz="2800" dirty="0" smtClean="0"/>
              <a:t>、你潔淨了罷．他的大痳瘋立刻就潔淨了。</a:t>
            </a:r>
            <a:r>
              <a:rPr lang="en-US" sz="2800" dirty="0" smtClean="0"/>
              <a:t>  </a:t>
            </a:r>
          </a:p>
          <a:p>
            <a:pPr marL="609600" indent="-609600" algn="l"/>
            <a:r>
              <a:rPr lang="en-US" sz="2400" b="1" dirty="0" smtClean="0">
                <a:solidFill>
                  <a:srgbClr val="00FFFF"/>
                </a:solidFill>
              </a:rPr>
              <a:t>8:1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Iâ</a:t>
            </a:r>
            <a:r>
              <a:rPr lang="en-US" sz="2400" dirty="0" smtClean="0">
                <a:solidFill>
                  <a:srgbClr val="00FFFF"/>
                </a:solidFill>
              </a:rPr>
              <a:t>-so͘ í-</a:t>
            </a:r>
            <a:r>
              <a:rPr lang="en-US" sz="2400" dirty="0" err="1" smtClean="0">
                <a:solidFill>
                  <a:srgbClr val="00FFFF"/>
                </a:solidFill>
              </a:rPr>
              <a:t>keng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lo̍h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soaⁿ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kui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tōa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tīn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lâng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tè</a:t>
            </a:r>
            <a:r>
              <a:rPr lang="en-US" sz="2400" dirty="0" smtClean="0">
                <a:solidFill>
                  <a:srgbClr val="00FFFF"/>
                </a:solidFill>
              </a:rPr>
              <a:t> I. </a:t>
            </a:r>
            <a:r>
              <a:rPr lang="en-US" sz="2400" b="1" dirty="0" smtClean="0">
                <a:solidFill>
                  <a:srgbClr val="00FFFF"/>
                </a:solidFill>
              </a:rPr>
              <a:t>8:2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Tú-tn̄g</a:t>
            </a:r>
            <a:r>
              <a:rPr lang="en-US" sz="2400" dirty="0" smtClean="0">
                <a:solidFill>
                  <a:srgbClr val="00FFFF"/>
                </a:solidFill>
              </a:rPr>
              <a:t> ū </a:t>
            </a:r>
            <a:r>
              <a:rPr lang="en-US" sz="2400" dirty="0" err="1" smtClean="0">
                <a:solidFill>
                  <a:srgbClr val="00FFFF"/>
                </a:solidFill>
              </a:rPr>
              <a:t>chi̍t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thái-ko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chiū-kūn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lâi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pài</a:t>
            </a:r>
            <a:r>
              <a:rPr lang="en-US" sz="2400" dirty="0" smtClean="0">
                <a:solidFill>
                  <a:srgbClr val="00FFFF"/>
                </a:solidFill>
              </a:rPr>
              <a:t> I </a:t>
            </a:r>
            <a:r>
              <a:rPr lang="en-US" sz="2400" dirty="0" err="1" smtClean="0">
                <a:solidFill>
                  <a:srgbClr val="00FFFF"/>
                </a:solidFill>
              </a:rPr>
              <a:t>kóng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Chú</a:t>
            </a:r>
            <a:r>
              <a:rPr lang="en-US" sz="2400" dirty="0" smtClean="0">
                <a:solidFill>
                  <a:srgbClr val="00FFFF"/>
                </a:solidFill>
              </a:rPr>
              <a:t> ah, </a:t>
            </a:r>
            <a:r>
              <a:rPr lang="en-US" sz="2800" b="1" dirty="0" err="1" smtClean="0">
                <a:solidFill>
                  <a:schemeClr val="tx2"/>
                </a:solidFill>
              </a:rPr>
              <a:t>lí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nā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khéng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chiū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ōe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hō</a:t>
            </a:r>
            <a:r>
              <a:rPr lang="en-US" sz="2400" dirty="0" smtClean="0">
                <a:solidFill>
                  <a:srgbClr val="00FFFF"/>
                </a:solidFill>
              </a:rPr>
              <a:t>͘ </a:t>
            </a:r>
            <a:r>
              <a:rPr lang="en-US" sz="2400" dirty="0" err="1" smtClean="0">
                <a:solidFill>
                  <a:srgbClr val="00FFFF"/>
                </a:solidFill>
              </a:rPr>
              <a:t>góa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chheng</a:t>
            </a:r>
            <a:r>
              <a:rPr lang="en-US" sz="2400" dirty="0" smtClean="0">
                <a:solidFill>
                  <a:srgbClr val="00FFFF"/>
                </a:solidFill>
              </a:rPr>
              <a:t>-</a:t>
            </a:r>
            <a:r>
              <a:rPr lang="en-US" sz="2400" dirty="0" err="1" smtClean="0">
                <a:solidFill>
                  <a:srgbClr val="00FFFF"/>
                </a:solidFill>
              </a:rPr>
              <a:t>khì</a:t>
            </a:r>
            <a:r>
              <a:rPr lang="en-US" sz="2400" dirty="0" smtClean="0">
                <a:solidFill>
                  <a:srgbClr val="00FFFF"/>
                </a:solidFill>
              </a:rPr>
              <a:t>. </a:t>
            </a:r>
            <a:r>
              <a:rPr lang="en-US" sz="2400" b="1" dirty="0" smtClean="0">
                <a:solidFill>
                  <a:srgbClr val="00FFFF"/>
                </a:solidFill>
              </a:rPr>
              <a:t>8:3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b="1" dirty="0" smtClean="0">
                <a:solidFill>
                  <a:srgbClr val="00FFFF"/>
                </a:solidFill>
              </a:rPr>
              <a:t>I </a:t>
            </a:r>
            <a:r>
              <a:rPr lang="en-US" sz="2400" b="1" dirty="0" err="1" smtClean="0">
                <a:solidFill>
                  <a:srgbClr val="00FFFF"/>
                </a:solidFill>
              </a:rPr>
              <a:t>chiū</a:t>
            </a:r>
            <a:r>
              <a:rPr lang="en-US" sz="2400" b="1" dirty="0" smtClean="0">
                <a:solidFill>
                  <a:srgbClr val="00FFFF"/>
                </a:solidFill>
              </a:rPr>
              <a:t> </a:t>
            </a:r>
            <a:r>
              <a:rPr lang="en-US" sz="2400" b="1" dirty="0" err="1" smtClean="0">
                <a:solidFill>
                  <a:srgbClr val="00FFFF"/>
                </a:solidFill>
              </a:rPr>
              <a:t>chhun</a:t>
            </a:r>
            <a:r>
              <a:rPr lang="en-US" sz="2400" b="1" dirty="0" smtClean="0">
                <a:solidFill>
                  <a:srgbClr val="00FFFF"/>
                </a:solidFill>
              </a:rPr>
              <a:t> </a:t>
            </a:r>
            <a:r>
              <a:rPr lang="en-US" sz="2400" b="1" dirty="0" err="1" smtClean="0">
                <a:solidFill>
                  <a:srgbClr val="00FFFF"/>
                </a:solidFill>
              </a:rPr>
              <a:t>chhiú</a:t>
            </a:r>
            <a:r>
              <a:rPr lang="en-US" sz="2400" b="1" dirty="0" smtClean="0">
                <a:solidFill>
                  <a:srgbClr val="00FFFF"/>
                </a:solidFill>
              </a:rPr>
              <a:t> bong </a:t>
            </a:r>
            <a:r>
              <a:rPr lang="en-US" sz="2400" b="1" dirty="0" err="1" smtClean="0">
                <a:solidFill>
                  <a:srgbClr val="00FFFF"/>
                </a:solidFill>
              </a:rPr>
              <a:t>i</a:t>
            </a:r>
            <a:r>
              <a:rPr lang="en-US" sz="2400" b="1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kóng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</a:rPr>
              <a:t>Góa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khéng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lí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thang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chheng-khì</a:t>
            </a:r>
            <a:r>
              <a:rPr lang="en-US" sz="2400" dirty="0" smtClean="0">
                <a:solidFill>
                  <a:srgbClr val="00FFFF"/>
                </a:solidFill>
              </a:rPr>
              <a:t>; </a:t>
            </a:r>
            <a:r>
              <a:rPr lang="en-US" sz="2400" dirty="0" err="1" smtClean="0">
                <a:solidFill>
                  <a:srgbClr val="00FFFF"/>
                </a:solidFill>
              </a:rPr>
              <a:t>i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thái-ko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liâm-piⁿ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chheng-khì</a:t>
            </a:r>
            <a:r>
              <a:rPr lang="en-US" sz="2800" dirty="0" smtClean="0"/>
              <a:t>. </a:t>
            </a:r>
            <a:r>
              <a:rPr lang="en-US" sz="2800" b="1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  </a:t>
            </a:r>
            <a:endParaRPr lang="en-US" sz="36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1752600" y="5105400"/>
            <a:ext cx="1371600" cy="1219200"/>
          </a:xfrm>
          <a:prstGeom prst="smileyFac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 smtClean="0">
              <a:solidFill>
                <a:srgbClr val="FFFF00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病</a:t>
            </a:r>
            <a:r>
              <a:rPr lang="zh-TW" altLang="en-US" sz="2400" dirty="0">
                <a:solidFill>
                  <a:schemeClr val="tx1"/>
                </a:solidFill>
              </a:rPr>
              <a:t>人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733800" y="5715000"/>
            <a:ext cx="1524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eart 4"/>
          <p:cNvSpPr/>
          <p:nvPr/>
        </p:nvSpPr>
        <p:spPr>
          <a:xfrm>
            <a:off x="5751347" y="4953000"/>
            <a:ext cx="1640053" cy="1371600"/>
          </a:xfrm>
          <a:prstGeom prst="hear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2"/>
                </a:solidFill>
              </a:rPr>
              <a:t>主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肯</a:t>
            </a:r>
            <a:r>
              <a:rPr lang="en-US" altLang="zh-TW" sz="3200" b="1" dirty="0">
                <a:solidFill>
                  <a:srgbClr val="FFFF00"/>
                </a:solidFill>
              </a:rPr>
              <a:t>!</a:t>
            </a:r>
            <a:endParaRPr lang="en-US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4000" dirty="0" smtClean="0">
                <a:solidFill>
                  <a:schemeClr val="tx1"/>
                </a:solidFill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noFill/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 sz="2800" b="1" dirty="0" smtClean="0"/>
              <a:t>馬 太 福 音</a:t>
            </a:r>
            <a:r>
              <a:rPr lang="en-US" sz="2800" dirty="0" smtClean="0"/>
              <a:t>8:1 </a:t>
            </a:r>
            <a:r>
              <a:rPr lang="zh-TW" altLang="en-US" sz="2800" dirty="0" smtClean="0"/>
              <a:t>耶穌下了山、有許多人跟著他。</a:t>
            </a:r>
            <a:r>
              <a:rPr lang="en-US" sz="2800" dirty="0" smtClean="0"/>
              <a:t>8:2 </a:t>
            </a:r>
            <a:r>
              <a:rPr lang="zh-TW" altLang="en-US" sz="2800" dirty="0" smtClean="0"/>
              <a:t>有一個長大痳瘋的、</a:t>
            </a:r>
            <a:r>
              <a:rPr lang="zh-TW" altLang="en-US" dirty="0" smtClean="0">
                <a:solidFill>
                  <a:srgbClr val="FFFF00"/>
                </a:solidFill>
              </a:rPr>
              <a:t>來拜他說</a:t>
            </a:r>
            <a:r>
              <a:rPr lang="zh-TW" altLang="en-US" sz="2800" dirty="0" smtClean="0"/>
              <a:t>、</a:t>
            </a:r>
            <a:r>
              <a:rPr lang="zh-TW" altLang="en-US" b="1" dirty="0" smtClean="0"/>
              <a:t>主若肯</a:t>
            </a:r>
            <a:r>
              <a:rPr lang="zh-TW" altLang="en-US" sz="2800" dirty="0" smtClean="0"/>
              <a:t>、必能叫我潔淨了。</a:t>
            </a:r>
            <a:r>
              <a:rPr lang="en-US" sz="2800" dirty="0" smtClean="0"/>
              <a:t> 8:3 </a:t>
            </a:r>
            <a:r>
              <a:rPr lang="zh-TW" altLang="en-US" sz="2800" dirty="0" smtClean="0"/>
              <a:t>耶穌伸手摸他說、</a:t>
            </a:r>
            <a:r>
              <a:rPr lang="zh-TW" altLang="en-US" b="1" dirty="0" smtClean="0"/>
              <a:t>我肯</a:t>
            </a:r>
            <a:r>
              <a:rPr lang="zh-TW" altLang="en-US" sz="2800" dirty="0" smtClean="0"/>
              <a:t>、你潔淨了罷．他的大痳瘋立刻就潔淨了。</a:t>
            </a:r>
            <a:r>
              <a:rPr lang="en-US" sz="2800" dirty="0" smtClean="0"/>
              <a:t>  </a:t>
            </a:r>
          </a:p>
          <a:p>
            <a:pPr marL="609600" indent="-609600" algn="l"/>
            <a:r>
              <a:rPr lang="en-US" sz="2400" b="1" dirty="0" smtClean="0">
                <a:solidFill>
                  <a:srgbClr val="00FFFF"/>
                </a:solidFill>
              </a:rPr>
              <a:t>8:1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Iâ</a:t>
            </a:r>
            <a:r>
              <a:rPr lang="en-US" sz="2400" dirty="0" smtClean="0">
                <a:solidFill>
                  <a:srgbClr val="00FFFF"/>
                </a:solidFill>
              </a:rPr>
              <a:t>-so͘ í-</a:t>
            </a:r>
            <a:r>
              <a:rPr lang="en-US" sz="2400" dirty="0" err="1" smtClean="0">
                <a:solidFill>
                  <a:srgbClr val="00FFFF"/>
                </a:solidFill>
              </a:rPr>
              <a:t>keng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lo̍h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soaⁿ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kui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tōa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tīn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lâng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tè</a:t>
            </a:r>
            <a:r>
              <a:rPr lang="en-US" sz="2400" dirty="0" smtClean="0">
                <a:solidFill>
                  <a:srgbClr val="00FFFF"/>
                </a:solidFill>
              </a:rPr>
              <a:t> I. </a:t>
            </a:r>
            <a:r>
              <a:rPr lang="en-US" sz="2400" b="1" dirty="0" smtClean="0">
                <a:solidFill>
                  <a:srgbClr val="00FFFF"/>
                </a:solidFill>
              </a:rPr>
              <a:t>8:2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Tú-tn̄g</a:t>
            </a:r>
            <a:r>
              <a:rPr lang="en-US" sz="2400" dirty="0" smtClean="0">
                <a:solidFill>
                  <a:srgbClr val="00FFFF"/>
                </a:solidFill>
              </a:rPr>
              <a:t> ū </a:t>
            </a:r>
            <a:r>
              <a:rPr lang="en-US" sz="2400" dirty="0" err="1" smtClean="0">
                <a:solidFill>
                  <a:srgbClr val="00FFFF"/>
                </a:solidFill>
              </a:rPr>
              <a:t>chi̍t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thái-ko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FFFF00"/>
                </a:solidFill>
              </a:rPr>
              <a:t>chiū-kūn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lâi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pài</a:t>
            </a:r>
            <a:r>
              <a:rPr lang="en-US" sz="2400" dirty="0" smtClean="0">
                <a:solidFill>
                  <a:srgbClr val="FFFF00"/>
                </a:solidFill>
              </a:rPr>
              <a:t> I </a:t>
            </a:r>
            <a:r>
              <a:rPr lang="en-US" sz="2400" dirty="0" err="1" smtClean="0">
                <a:solidFill>
                  <a:srgbClr val="00FFFF"/>
                </a:solidFill>
              </a:rPr>
              <a:t>kóng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Chú</a:t>
            </a:r>
            <a:r>
              <a:rPr lang="en-US" sz="2400" dirty="0" smtClean="0">
                <a:solidFill>
                  <a:srgbClr val="00FFFF"/>
                </a:solidFill>
              </a:rPr>
              <a:t> ah, </a:t>
            </a:r>
            <a:r>
              <a:rPr lang="en-US" sz="2800" b="1" dirty="0" err="1" smtClean="0">
                <a:solidFill>
                  <a:srgbClr val="00FFFF"/>
                </a:solidFill>
              </a:rPr>
              <a:t>lí</a:t>
            </a:r>
            <a:r>
              <a:rPr lang="en-US" sz="2800" b="1" dirty="0" smtClean="0">
                <a:solidFill>
                  <a:srgbClr val="00FFFF"/>
                </a:solidFill>
              </a:rPr>
              <a:t> </a:t>
            </a:r>
            <a:r>
              <a:rPr lang="en-US" sz="2800" b="1" dirty="0" err="1" smtClean="0">
                <a:solidFill>
                  <a:srgbClr val="00FFFF"/>
                </a:solidFill>
              </a:rPr>
              <a:t>nā</a:t>
            </a:r>
            <a:r>
              <a:rPr lang="en-US" sz="2800" b="1" dirty="0" smtClean="0">
                <a:solidFill>
                  <a:srgbClr val="00FFFF"/>
                </a:solidFill>
              </a:rPr>
              <a:t> </a:t>
            </a:r>
            <a:r>
              <a:rPr lang="en-US" sz="2800" b="1" dirty="0" err="1" smtClean="0">
                <a:solidFill>
                  <a:srgbClr val="00FFFF"/>
                </a:solidFill>
              </a:rPr>
              <a:t>khéng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chiū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ōe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hō</a:t>
            </a:r>
            <a:r>
              <a:rPr lang="en-US" sz="2400" dirty="0" smtClean="0">
                <a:solidFill>
                  <a:srgbClr val="00FFFF"/>
                </a:solidFill>
              </a:rPr>
              <a:t>͘ </a:t>
            </a:r>
            <a:r>
              <a:rPr lang="en-US" sz="2400" dirty="0" err="1" smtClean="0">
                <a:solidFill>
                  <a:srgbClr val="00FFFF"/>
                </a:solidFill>
              </a:rPr>
              <a:t>góa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chheng</a:t>
            </a:r>
            <a:r>
              <a:rPr lang="en-US" sz="2400" dirty="0" smtClean="0">
                <a:solidFill>
                  <a:srgbClr val="00FFFF"/>
                </a:solidFill>
              </a:rPr>
              <a:t>-</a:t>
            </a:r>
            <a:r>
              <a:rPr lang="en-US" sz="2400" dirty="0" err="1" smtClean="0">
                <a:solidFill>
                  <a:srgbClr val="00FFFF"/>
                </a:solidFill>
              </a:rPr>
              <a:t>khì</a:t>
            </a:r>
            <a:r>
              <a:rPr lang="en-US" sz="2400" dirty="0" smtClean="0">
                <a:solidFill>
                  <a:srgbClr val="00FFFF"/>
                </a:solidFill>
              </a:rPr>
              <a:t>. </a:t>
            </a:r>
            <a:r>
              <a:rPr lang="en-US" sz="2400" b="1" dirty="0" smtClean="0">
                <a:solidFill>
                  <a:srgbClr val="00FFFF"/>
                </a:solidFill>
              </a:rPr>
              <a:t>8:3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b="1" dirty="0" smtClean="0">
                <a:solidFill>
                  <a:srgbClr val="00FFFF"/>
                </a:solidFill>
              </a:rPr>
              <a:t>I </a:t>
            </a:r>
            <a:r>
              <a:rPr lang="en-US" sz="2400" b="1" dirty="0" err="1" smtClean="0">
                <a:solidFill>
                  <a:srgbClr val="00FFFF"/>
                </a:solidFill>
              </a:rPr>
              <a:t>chiū</a:t>
            </a:r>
            <a:r>
              <a:rPr lang="en-US" sz="2400" b="1" dirty="0" smtClean="0">
                <a:solidFill>
                  <a:srgbClr val="00FFFF"/>
                </a:solidFill>
              </a:rPr>
              <a:t> </a:t>
            </a:r>
            <a:r>
              <a:rPr lang="en-US" sz="2400" b="1" dirty="0" err="1" smtClean="0">
                <a:solidFill>
                  <a:srgbClr val="00FFFF"/>
                </a:solidFill>
              </a:rPr>
              <a:t>chhun</a:t>
            </a:r>
            <a:r>
              <a:rPr lang="en-US" sz="2400" b="1" dirty="0" smtClean="0">
                <a:solidFill>
                  <a:srgbClr val="00FFFF"/>
                </a:solidFill>
              </a:rPr>
              <a:t> </a:t>
            </a:r>
            <a:r>
              <a:rPr lang="en-US" sz="2400" b="1" dirty="0" err="1" smtClean="0">
                <a:solidFill>
                  <a:srgbClr val="00FFFF"/>
                </a:solidFill>
              </a:rPr>
              <a:t>chhiú</a:t>
            </a:r>
            <a:r>
              <a:rPr lang="en-US" sz="2400" b="1" dirty="0" smtClean="0">
                <a:solidFill>
                  <a:srgbClr val="00FFFF"/>
                </a:solidFill>
              </a:rPr>
              <a:t> bong </a:t>
            </a:r>
            <a:r>
              <a:rPr lang="en-US" sz="2400" b="1" dirty="0" err="1" smtClean="0">
                <a:solidFill>
                  <a:srgbClr val="00FFFF"/>
                </a:solidFill>
              </a:rPr>
              <a:t>i</a:t>
            </a:r>
            <a:r>
              <a:rPr lang="en-US" sz="2400" b="1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kóng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800" b="1" dirty="0" err="1" smtClean="0">
                <a:solidFill>
                  <a:srgbClr val="00FFFF"/>
                </a:solidFill>
              </a:rPr>
              <a:t>Góa</a:t>
            </a:r>
            <a:r>
              <a:rPr lang="en-US" sz="2800" b="1" dirty="0" smtClean="0">
                <a:solidFill>
                  <a:srgbClr val="00FFFF"/>
                </a:solidFill>
              </a:rPr>
              <a:t> </a:t>
            </a:r>
            <a:r>
              <a:rPr lang="en-US" sz="2800" b="1" dirty="0" err="1" smtClean="0">
                <a:solidFill>
                  <a:srgbClr val="00FFFF"/>
                </a:solidFill>
              </a:rPr>
              <a:t>khéng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lí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thang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chheng-khì</a:t>
            </a:r>
            <a:r>
              <a:rPr lang="en-US" sz="2400" dirty="0" smtClean="0">
                <a:solidFill>
                  <a:srgbClr val="00FFFF"/>
                </a:solidFill>
              </a:rPr>
              <a:t>; </a:t>
            </a:r>
            <a:r>
              <a:rPr lang="en-US" sz="2400" dirty="0" err="1" smtClean="0">
                <a:solidFill>
                  <a:srgbClr val="00FFFF"/>
                </a:solidFill>
              </a:rPr>
              <a:t>i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thái-ko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liâm-piⁿ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chheng-khì</a:t>
            </a:r>
            <a:r>
              <a:rPr lang="en-US" sz="2800" dirty="0" smtClean="0">
                <a:solidFill>
                  <a:srgbClr val="00FFFF"/>
                </a:solidFill>
              </a:rPr>
              <a:t>. </a:t>
            </a:r>
            <a:r>
              <a:rPr lang="en-US" sz="2800" b="1" dirty="0" smtClean="0">
                <a:solidFill>
                  <a:srgbClr val="00FFFF"/>
                </a:solidFill>
              </a:rPr>
              <a:t> </a:t>
            </a:r>
            <a:r>
              <a:rPr lang="en-US" sz="3600" dirty="0" smtClean="0">
                <a:solidFill>
                  <a:srgbClr val="00FFFF"/>
                </a:solidFill>
              </a:rPr>
              <a:t/>
            </a:r>
            <a:br>
              <a:rPr lang="en-US" sz="3600" dirty="0" smtClean="0">
                <a:solidFill>
                  <a:srgbClr val="00FFFF"/>
                </a:solidFill>
              </a:rPr>
            </a:br>
            <a:r>
              <a:rPr lang="en-US" sz="3600" b="1" dirty="0" smtClean="0"/>
              <a:t>  </a:t>
            </a:r>
            <a:endParaRPr lang="en-US" sz="36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1752600" y="5105400"/>
            <a:ext cx="1371600" cy="1219200"/>
          </a:xfrm>
          <a:prstGeom prst="smileyFac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 smtClean="0">
              <a:solidFill>
                <a:srgbClr val="FFFF00"/>
              </a:solidFill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病</a:t>
            </a:r>
            <a:r>
              <a:rPr lang="zh-TW" altLang="en-US" sz="2400" dirty="0">
                <a:solidFill>
                  <a:schemeClr val="tx1"/>
                </a:solidFill>
              </a:rPr>
              <a:t>人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733800" y="5715000"/>
            <a:ext cx="1524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eart 4"/>
          <p:cNvSpPr/>
          <p:nvPr/>
        </p:nvSpPr>
        <p:spPr>
          <a:xfrm>
            <a:off x="5751347" y="4953000"/>
            <a:ext cx="1640053" cy="1371600"/>
          </a:xfrm>
          <a:prstGeom prst="hear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2"/>
                </a:solidFill>
              </a:rPr>
              <a:t>主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肯</a:t>
            </a:r>
            <a:r>
              <a:rPr lang="en-US" altLang="zh-TW" sz="3200" b="1" dirty="0">
                <a:solidFill>
                  <a:srgbClr val="FFFF00"/>
                </a:solidFill>
              </a:rPr>
              <a:t>!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27347" y="5124271"/>
            <a:ext cx="647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/>
              <a:t>信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心</a:t>
            </a:r>
            <a:endParaRPr lang="en-US" sz="3600" dirty="0"/>
          </a:p>
        </p:txBody>
      </p:sp>
      <p:sp>
        <p:nvSpPr>
          <p:cNvPr id="3" name="Explosion 1 2"/>
          <p:cNvSpPr/>
          <p:nvPr/>
        </p:nvSpPr>
        <p:spPr>
          <a:xfrm>
            <a:off x="6019800" y="2589213"/>
            <a:ext cx="2362200" cy="1905000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</a:rPr>
              <a:t>來拜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他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!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56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sz="2800" b="1" dirty="0" smtClean="0"/>
              <a:t>約翰福音 </a:t>
            </a:r>
            <a:r>
              <a:rPr lang="en-US" sz="2800" b="1" dirty="0" smtClean="0"/>
              <a:t>9:1 </a:t>
            </a:r>
            <a:r>
              <a:rPr lang="zh-TW" altLang="en-US" sz="2800" b="1" dirty="0" smtClean="0"/>
              <a:t>耶穌過去的時候、看見一個人生來是瞎眼的。</a:t>
            </a:r>
            <a:r>
              <a:rPr lang="en-US" sz="2800" b="1" dirty="0" smtClean="0"/>
              <a:t>9:2 </a:t>
            </a:r>
            <a:r>
              <a:rPr lang="zh-TW" altLang="en-US" sz="2800" b="1" dirty="0" smtClean="0"/>
              <a:t>門徒問耶穌說、拉比、這人生來是瞎眼的、是誰犯了罪、是這人呢、是他父母呢。</a:t>
            </a:r>
            <a:r>
              <a:rPr lang="en-US" altLang="zh-TW" sz="2800" b="1" dirty="0" smtClean="0"/>
              <a:t> </a:t>
            </a:r>
            <a:r>
              <a:rPr lang="en-US" sz="2800" b="1" dirty="0" smtClean="0"/>
              <a:t>9:3 </a:t>
            </a:r>
            <a:r>
              <a:rPr lang="zh-TW" altLang="en-US" sz="2800" b="1" dirty="0" smtClean="0"/>
              <a:t>耶穌回答說、也不是這人犯了罪、也不是他父母犯了罪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chemeClr val="tx2"/>
                </a:solidFill>
              </a:rPr>
              <a:t>是要在他身上顯出神的作為來</a:t>
            </a:r>
            <a:r>
              <a:rPr lang="zh-TW" altLang="en-US" dirty="0" smtClean="0"/>
              <a:t>。</a:t>
            </a:r>
            <a:endParaRPr lang="en-US" dirty="0" smtClean="0"/>
          </a:p>
          <a:p>
            <a:pPr marL="609600" indent="-609600" algn="l"/>
            <a:r>
              <a:rPr lang="en-US" sz="2400" b="1" dirty="0" smtClean="0">
                <a:solidFill>
                  <a:srgbClr val="00FFFF"/>
                </a:solidFill>
              </a:rPr>
              <a:t>9:1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Iâ</a:t>
            </a:r>
            <a:r>
              <a:rPr lang="en-US" sz="2400" dirty="0" smtClean="0">
                <a:solidFill>
                  <a:srgbClr val="00FFFF"/>
                </a:solidFill>
              </a:rPr>
              <a:t>-so͘ </a:t>
            </a:r>
            <a:r>
              <a:rPr lang="en-US" sz="2400" dirty="0" err="1" smtClean="0">
                <a:solidFill>
                  <a:srgbClr val="00FFFF"/>
                </a:solidFill>
              </a:rPr>
              <a:t>kiâⁿ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kè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sî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khòaⁿ-kìⁿ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chi̍t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lâng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chhut-sì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chiū</a:t>
            </a:r>
            <a:r>
              <a:rPr lang="en-US" sz="2400" dirty="0" smtClean="0">
                <a:solidFill>
                  <a:srgbClr val="00FFFF"/>
                </a:solidFill>
              </a:rPr>
              <a:t> chhiⁿ-mî.</a:t>
            </a:r>
            <a:r>
              <a:rPr lang="en-US" sz="2400" b="1" dirty="0" smtClean="0">
                <a:solidFill>
                  <a:srgbClr val="00FFFF"/>
                </a:solidFill>
              </a:rPr>
              <a:t>9:2</a:t>
            </a:r>
            <a:r>
              <a:rPr lang="en-US" sz="2400" dirty="0" smtClean="0">
                <a:solidFill>
                  <a:srgbClr val="00FFFF"/>
                </a:solidFill>
              </a:rPr>
              <a:t> . I ê </a:t>
            </a:r>
            <a:r>
              <a:rPr lang="en-US" sz="2400" dirty="0" err="1" smtClean="0">
                <a:solidFill>
                  <a:srgbClr val="00FFFF"/>
                </a:solidFill>
              </a:rPr>
              <a:t>ha̍k-seng</a:t>
            </a:r>
            <a:r>
              <a:rPr lang="en-US" sz="2400" dirty="0" smtClean="0">
                <a:solidFill>
                  <a:srgbClr val="00FFFF"/>
                </a:solidFill>
              </a:rPr>
              <a:t> m̄ I </a:t>
            </a:r>
            <a:r>
              <a:rPr lang="en-US" sz="2400" dirty="0" err="1" smtClean="0">
                <a:solidFill>
                  <a:srgbClr val="00FFFF"/>
                </a:solidFill>
              </a:rPr>
              <a:t>kóng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Lia̍p-pí</a:t>
            </a:r>
            <a:r>
              <a:rPr lang="en-US" sz="2400" dirty="0" smtClean="0">
                <a:solidFill>
                  <a:srgbClr val="00FFFF"/>
                </a:solidFill>
              </a:rPr>
              <a:t>, chit </a:t>
            </a:r>
            <a:r>
              <a:rPr lang="en-US" sz="2400" dirty="0" err="1" smtClean="0">
                <a:solidFill>
                  <a:srgbClr val="00FFFF"/>
                </a:solidFill>
              </a:rPr>
              <a:t>lâng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chhut-sì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chiū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chhiⁿ-mî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tùi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chī-chūi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hōan-chōe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sī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pún</a:t>
            </a:r>
            <a:r>
              <a:rPr lang="en-US" sz="2400" dirty="0" smtClean="0">
                <a:solidFill>
                  <a:srgbClr val="00FFFF"/>
                </a:solidFill>
              </a:rPr>
              <a:t>-sin, á-</a:t>
            </a:r>
            <a:r>
              <a:rPr lang="en-US" sz="2400" dirty="0" err="1" smtClean="0">
                <a:solidFill>
                  <a:srgbClr val="00FFFF"/>
                </a:solidFill>
              </a:rPr>
              <a:t>sī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i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pē-bú</a:t>
            </a:r>
            <a:r>
              <a:rPr lang="en-US" sz="2400" dirty="0" smtClean="0">
                <a:solidFill>
                  <a:srgbClr val="00FFFF"/>
                </a:solidFill>
              </a:rPr>
              <a:t> ah?</a:t>
            </a:r>
            <a:r>
              <a:rPr lang="en-US" sz="2400" b="1" dirty="0" smtClean="0">
                <a:solidFill>
                  <a:srgbClr val="00FFFF"/>
                </a:solidFill>
              </a:rPr>
              <a:t>9:3</a:t>
            </a:r>
            <a:r>
              <a:rPr lang="en-US" sz="2400" dirty="0" smtClean="0">
                <a:solidFill>
                  <a:srgbClr val="00FFFF"/>
                </a:solidFill>
              </a:rPr>
              <a:t> . </a:t>
            </a:r>
            <a:r>
              <a:rPr lang="en-US" sz="2400" dirty="0" err="1" smtClean="0">
                <a:solidFill>
                  <a:srgbClr val="00FFFF"/>
                </a:solidFill>
              </a:rPr>
              <a:t>Iâ</a:t>
            </a:r>
            <a:r>
              <a:rPr lang="en-US" sz="2400" dirty="0" smtClean="0">
                <a:solidFill>
                  <a:srgbClr val="00FFFF"/>
                </a:solidFill>
              </a:rPr>
              <a:t>-so͘ </a:t>
            </a:r>
            <a:r>
              <a:rPr lang="en-US" sz="2400" dirty="0" err="1" smtClean="0">
                <a:solidFill>
                  <a:srgbClr val="00FFFF"/>
                </a:solidFill>
              </a:rPr>
              <a:t>ìn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kóng</a:t>
            </a:r>
            <a:r>
              <a:rPr lang="en-US" sz="2400" dirty="0" smtClean="0">
                <a:solidFill>
                  <a:srgbClr val="00FFFF"/>
                </a:solidFill>
              </a:rPr>
              <a:t>, Chit </a:t>
            </a:r>
            <a:r>
              <a:rPr lang="en-US" sz="2400" dirty="0" err="1" smtClean="0">
                <a:solidFill>
                  <a:srgbClr val="00FFFF"/>
                </a:solidFill>
              </a:rPr>
              <a:t>lâng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bô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hōan-chōe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i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pē-bú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ia̍h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bô</a:t>
            </a:r>
            <a:r>
              <a:rPr lang="en-US" sz="2400" dirty="0" smtClean="0">
                <a:solidFill>
                  <a:srgbClr val="00FFFF"/>
                </a:solidFill>
              </a:rPr>
              <a:t>; </a:t>
            </a:r>
            <a:r>
              <a:rPr lang="en-US" sz="2400" dirty="0" err="1" smtClean="0">
                <a:solidFill>
                  <a:schemeClr val="tx2"/>
                </a:solidFill>
              </a:rPr>
              <a:t>to̍k-to̍k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beh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ēng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lâi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hián-bêng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Siōng-tè</a:t>
            </a:r>
            <a:r>
              <a:rPr lang="en-US" sz="2400" dirty="0" smtClean="0">
                <a:solidFill>
                  <a:schemeClr val="tx2"/>
                </a:solidFill>
              </a:rPr>
              <a:t> ê </a:t>
            </a:r>
            <a:r>
              <a:rPr lang="en-US" sz="2400" dirty="0" err="1" smtClean="0">
                <a:solidFill>
                  <a:schemeClr val="tx2"/>
                </a:solidFill>
              </a:rPr>
              <a:t>só</a:t>
            </a:r>
            <a:r>
              <a:rPr lang="en-US" sz="2400" dirty="0" smtClean="0">
                <a:solidFill>
                  <a:schemeClr val="tx2"/>
                </a:solidFill>
              </a:rPr>
              <a:t>͘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5501986"/>
            <a:ext cx="3581400" cy="723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FFFF"/>
                </a:solidFill>
              </a:rPr>
              <a:t>顯出神的作為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5501986"/>
            <a:ext cx="2798618" cy="7706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FFFF"/>
                </a:solidFill>
              </a:rPr>
              <a:t>病</a:t>
            </a:r>
            <a:r>
              <a:rPr lang="zh-TW" altLang="en-US" sz="3200" dirty="0" smtClean="0">
                <a:solidFill>
                  <a:srgbClr val="FFFFFF"/>
                </a:solidFill>
              </a:rPr>
              <a:t>原</a:t>
            </a:r>
            <a:r>
              <a:rPr lang="en-US" altLang="zh-TW" sz="3200" dirty="0" smtClean="0">
                <a:solidFill>
                  <a:srgbClr val="FFFFFF"/>
                </a:solidFill>
              </a:rPr>
              <a:t>?</a:t>
            </a:r>
            <a:r>
              <a:rPr lang="ja-JP" altLang="en-US" sz="3200" dirty="0">
                <a:solidFill>
                  <a:srgbClr val="FFFFFF"/>
                </a:solidFill>
              </a:rPr>
              <a:t> 遺傳的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9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TW" altLang="en-US" b="1" dirty="0" smtClean="0"/>
              <a:t>馬可福音</a:t>
            </a:r>
            <a:r>
              <a:rPr lang="en-US" b="1" dirty="0" smtClean="0"/>
              <a:t> </a:t>
            </a:r>
            <a:r>
              <a:rPr lang="en-US" dirty="0" smtClean="0"/>
              <a:t> 2:3 </a:t>
            </a:r>
            <a:r>
              <a:rPr lang="zh-TW" altLang="en-US" dirty="0" smtClean="0"/>
              <a:t>有人帶著</a:t>
            </a:r>
            <a:r>
              <a:rPr lang="zh-TW" altLang="en-US" b="1" dirty="0" smtClean="0">
                <a:solidFill>
                  <a:srgbClr val="FFFF00"/>
                </a:solidFill>
              </a:rPr>
              <a:t>一個癱子</a:t>
            </a:r>
            <a:r>
              <a:rPr lang="zh-TW" altLang="en-US" dirty="0" smtClean="0"/>
              <a:t>來見耶穌、是用四個人抬來的。</a:t>
            </a:r>
            <a:r>
              <a:rPr lang="en-US" dirty="0" smtClean="0"/>
              <a:t> 2:4 </a:t>
            </a:r>
            <a:r>
              <a:rPr lang="zh-TW" altLang="en-US" dirty="0" smtClean="0"/>
              <a:t>因為人多、不得近前、就把耶穌所在的房子、拆了房頂、既拆通了、就把癱子連所躺臥的褥子都縋下來。</a:t>
            </a:r>
            <a:r>
              <a:rPr lang="en-US" dirty="0" smtClean="0"/>
              <a:t>2:5 </a:t>
            </a:r>
            <a:r>
              <a:rPr lang="zh-TW" altLang="en-US" dirty="0" smtClean="0"/>
              <a:t>耶穌見</a:t>
            </a:r>
            <a:r>
              <a:rPr lang="zh-TW" altLang="en-US" dirty="0" smtClean="0">
                <a:solidFill>
                  <a:schemeClr val="tx2"/>
                </a:solidFill>
              </a:rPr>
              <a:t>他們的信心</a:t>
            </a:r>
            <a:r>
              <a:rPr lang="zh-TW" altLang="en-US" dirty="0" smtClean="0"/>
              <a:t>、就對癱子說、小子、</a:t>
            </a:r>
            <a:r>
              <a:rPr lang="zh-TW" altLang="en-US" b="1" dirty="0" smtClean="0">
                <a:solidFill>
                  <a:srgbClr val="FFFF00"/>
                </a:solidFill>
              </a:rPr>
              <a:t>你的罪赦了</a:t>
            </a:r>
            <a:r>
              <a:rPr lang="zh-TW" altLang="en-US" dirty="0" smtClean="0"/>
              <a:t>。</a:t>
            </a:r>
            <a:endParaRPr lang="en-US" dirty="0" smtClean="0"/>
          </a:p>
          <a:p>
            <a:pPr marL="609600" indent="-609600" algn="l"/>
            <a:r>
              <a:rPr lang="en-US" sz="2400" b="1" dirty="0" smtClean="0">
                <a:solidFill>
                  <a:srgbClr val="00FFFF"/>
                </a:solidFill>
              </a:rPr>
              <a:t>2:3</a:t>
            </a:r>
            <a:r>
              <a:rPr lang="en-US" sz="2400" dirty="0" smtClean="0">
                <a:solidFill>
                  <a:srgbClr val="00FFFF"/>
                </a:solidFill>
              </a:rPr>
              <a:t> . Ū </a:t>
            </a:r>
            <a:r>
              <a:rPr lang="en-US" sz="2400" dirty="0" err="1" smtClean="0">
                <a:solidFill>
                  <a:srgbClr val="00FFFF"/>
                </a:solidFill>
              </a:rPr>
              <a:t>tòa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chi̍t</a:t>
            </a:r>
            <a:r>
              <a:rPr lang="en-US" sz="2400" b="1" dirty="0" smtClean="0">
                <a:solidFill>
                  <a:srgbClr val="FFFF00"/>
                </a:solidFill>
              </a:rPr>
              <a:t> ê </a:t>
            </a:r>
            <a:r>
              <a:rPr lang="en-US" sz="2400" b="1" dirty="0" err="1" smtClean="0">
                <a:solidFill>
                  <a:srgbClr val="FFFF00"/>
                </a:solidFill>
              </a:rPr>
              <a:t>piàn-sūi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00FFFF"/>
                </a:solidFill>
              </a:rPr>
              <a:t>ê </a:t>
            </a:r>
            <a:r>
              <a:rPr lang="en-US" sz="2400" dirty="0" err="1" smtClean="0">
                <a:solidFill>
                  <a:srgbClr val="00FFFF"/>
                </a:solidFill>
              </a:rPr>
              <a:t>chiū-kūn</a:t>
            </a:r>
            <a:r>
              <a:rPr lang="en-US" sz="2400" dirty="0" smtClean="0">
                <a:solidFill>
                  <a:srgbClr val="00FFFF"/>
                </a:solidFill>
              </a:rPr>
              <a:t> I, </a:t>
            </a:r>
            <a:r>
              <a:rPr lang="en-US" sz="2400" dirty="0" err="1" smtClean="0">
                <a:solidFill>
                  <a:srgbClr val="00FFFF"/>
                </a:solidFill>
              </a:rPr>
              <a:t>sī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sì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lâng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lâi</a:t>
            </a:r>
            <a:r>
              <a:rPr lang="en-US" sz="2400" dirty="0" smtClean="0">
                <a:solidFill>
                  <a:srgbClr val="00FFFF"/>
                </a:solidFill>
              </a:rPr>
              <a:t>.</a:t>
            </a:r>
            <a:br>
              <a:rPr lang="en-US" sz="2400" dirty="0" smtClean="0">
                <a:solidFill>
                  <a:srgbClr val="00FFFF"/>
                </a:solidFill>
              </a:rPr>
            </a:br>
            <a:r>
              <a:rPr lang="en-US" sz="2400" b="1" dirty="0" smtClean="0">
                <a:solidFill>
                  <a:srgbClr val="00FFFF"/>
                </a:solidFill>
              </a:rPr>
              <a:t>2:4</a:t>
            </a:r>
            <a:r>
              <a:rPr lang="en-US" sz="2400" dirty="0" smtClean="0">
                <a:solidFill>
                  <a:srgbClr val="00FFFF"/>
                </a:solidFill>
              </a:rPr>
              <a:t> . In-</a:t>
            </a:r>
            <a:r>
              <a:rPr lang="en-US" sz="2400" dirty="0" err="1" smtClean="0">
                <a:solidFill>
                  <a:srgbClr val="00FFFF"/>
                </a:solidFill>
              </a:rPr>
              <a:t>ūi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lâng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chōe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bōe-ōe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kūn-óa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chiū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tī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Iâ</a:t>
            </a:r>
            <a:r>
              <a:rPr lang="en-US" sz="2400" dirty="0" smtClean="0">
                <a:solidFill>
                  <a:srgbClr val="00FFFF"/>
                </a:solidFill>
              </a:rPr>
              <a:t>-so͘ </a:t>
            </a:r>
            <a:r>
              <a:rPr lang="en-US" sz="2400" dirty="0" err="1" smtClean="0">
                <a:solidFill>
                  <a:srgbClr val="00FFFF"/>
                </a:solidFill>
              </a:rPr>
              <a:t>tiàm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só</a:t>
            </a:r>
            <a:r>
              <a:rPr lang="en-US" sz="2400" dirty="0" smtClean="0">
                <a:solidFill>
                  <a:srgbClr val="00FFFF"/>
                </a:solidFill>
              </a:rPr>
              <a:t>͘-</a:t>
            </a:r>
            <a:r>
              <a:rPr lang="en-US" sz="2400" dirty="0" err="1" smtClean="0">
                <a:solidFill>
                  <a:srgbClr val="00FFFF"/>
                </a:solidFill>
              </a:rPr>
              <a:t>chāi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thiah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chhù-téng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hō</a:t>
            </a:r>
            <a:r>
              <a:rPr lang="en-US" sz="2400" dirty="0" smtClean="0">
                <a:solidFill>
                  <a:srgbClr val="00FFFF"/>
                </a:solidFill>
              </a:rPr>
              <a:t>͘ </a:t>
            </a:r>
            <a:r>
              <a:rPr lang="en-US" sz="2400" dirty="0" err="1" smtClean="0">
                <a:solidFill>
                  <a:srgbClr val="00FFFF"/>
                </a:solidFill>
              </a:rPr>
              <a:t>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kui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khang</a:t>
            </a:r>
            <a:r>
              <a:rPr lang="en-US" sz="2400" dirty="0" smtClean="0">
                <a:solidFill>
                  <a:srgbClr val="00FFFF"/>
                </a:solidFill>
              </a:rPr>
              <a:t>; </a:t>
            </a:r>
            <a:r>
              <a:rPr lang="en-US" sz="2400" dirty="0" err="1" smtClean="0">
                <a:solidFill>
                  <a:srgbClr val="00FFFF"/>
                </a:solidFill>
              </a:rPr>
              <a:t>chiū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chiong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piàn-sūi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tó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tī</a:t>
            </a:r>
            <a:r>
              <a:rPr lang="en-US" sz="2400" dirty="0" smtClean="0">
                <a:solidFill>
                  <a:srgbClr val="00FFFF"/>
                </a:solidFill>
              </a:rPr>
              <a:t> pho͘-á </a:t>
            </a:r>
            <a:r>
              <a:rPr lang="en-US" sz="2400" dirty="0" err="1" smtClean="0">
                <a:solidFill>
                  <a:srgbClr val="00FFFF"/>
                </a:solidFill>
              </a:rPr>
              <a:t>tūi-lo̍h-khì</a:t>
            </a:r>
            <a:r>
              <a:rPr lang="en-US" sz="2400" dirty="0" smtClean="0">
                <a:solidFill>
                  <a:srgbClr val="00FFFF"/>
                </a:solidFill>
              </a:rPr>
              <a:t>. </a:t>
            </a:r>
            <a:r>
              <a:rPr lang="en-US" sz="2400" b="1" dirty="0" smtClean="0">
                <a:solidFill>
                  <a:srgbClr val="00FFFF"/>
                </a:solidFill>
              </a:rPr>
              <a:t>2:5</a:t>
            </a:r>
            <a:r>
              <a:rPr lang="en-US" sz="2400" dirty="0" smtClean="0">
                <a:solidFill>
                  <a:srgbClr val="00FFFF"/>
                </a:solidFill>
              </a:rPr>
              <a:t> . </a:t>
            </a:r>
            <a:r>
              <a:rPr lang="en-US" sz="2400" dirty="0" err="1" smtClean="0">
                <a:solidFill>
                  <a:srgbClr val="00FFFF"/>
                </a:solidFill>
              </a:rPr>
              <a:t>Iâ</a:t>
            </a:r>
            <a:r>
              <a:rPr lang="en-US" sz="2400" dirty="0" smtClean="0">
                <a:solidFill>
                  <a:srgbClr val="00FFFF"/>
                </a:solidFill>
              </a:rPr>
              <a:t>-so͘ </a:t>
            </a:r>
            <a:r>
              <a:rPr lang="en-US" sz="2400" dirty="0" err="1" smtClean="0">
                <a:solidFill>
                  <a:srgbClr val="00FFFF"/>
                </a:solidFill>
              </a:rPr>
              <a:t>khòaⁿ-kìⁿ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in ê </a:t>
            </a:r>
            <a:r>
              <a:rPr lang="en-US" sz="2400" dirty="0" err="1" smtClean="0">
                <a:solidFill>
                  <a:schemeClr val="tx2"/>
                </a:solidFill>
              </a:rPr>
              <a:t>sìn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chiū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kā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piàn-sūi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kóng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Sòe-kiáⁿ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lí</a:t>
            </a:r>
            <a:r>
              <a:rPr lang="en-US" sz="2400" b="1" dirty="0" smtClean="0">
                <a:solidFill>
                  <a:srgbClr val="FFFF00"/>
                </a:solidFill>
              </a:rPr>
              <a:t> ê </a:t>
            </a:r>
            <a:r>
              <a:rPr lang="en-US" sz="2400" b="1" dirty="0" err="1" smtClean="0">
                <a:solidFill>
                  <a:srgbClr val="FFFF00"/>
                </a:solidFill>
              </a:rPr>
              <a:t>chōe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sià-bián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lah</a:t>
            </a:r>
            <a:r>
              <a:rPr lang="en-US" sz="2400" dirty="0" smtClean="0">
                <a:solidFill>
                  <a:srgbClr val="00FFFF"/>
                </a:solidFill>
              </a:rPr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 </a:t>
            </a:r>
            <a:endParaRPr lang="en-US" sz="36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5638800"/>
            <a:ext cx="15240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FF00"/>
                </a:solidFill>
              </a:rPr>
              <a:t>罪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5638800"/>
            <a:ext cx="19050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FFFF"/>
                </a:solidFill>
              </a:rPr>
              <a:t>癱子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57600" y="6019800"/>
            <a:ext cx="12954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868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ja-JP" sz="36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“ </a:t>
            </a:r>
            <a:r>
              <a:rPr lang="ja-JP" altLang="en-US" sz="2800" smtClean="0">
                <a:solidFill>
                  <a:schemeClr val="tx1"/>
                </a:solidFill>
              </a:rPr>
              <a:t>同享同擔，同心同行</a:t>
            </a:r>
            <a:r>
              <a:rPr lang="en-US" altLang="ja-JP" sz="2800" dirty="0" smtClean="0">
                <a:solidFill>
                  <a:schemeClr val="tx1"/>
                </a:solidFill>
              </a:rPr>
              <a:t>”</a:t>
            </a:r>
            <a:r>
              <a:rPr lang="en-US" altLang="ja-JP" sz="2800" dirty="0" smtClean="0">
                <a:solidFill>
                  <a:srgbClr val="FFFF00"/>
                </a:solidFill>
              </a:rPr>
              <a:t>-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醫學</a:t>
            </a:r>
            <a:r>
              <a:rPr lang="ja-JP" altLang="en-US" sz="3200" smtClean="0">
                <a:solidFill>
                  <a:srgbClr val="FFFF00"/>
                </a:solidFill>
              </a:rPr>
              <a:t>和</a:t>
            </a:r>
            <a:r>
              <a:rPr lang="zh-TW" altLang="en-US" sz="3200" dirty="0" smtClean="0">
                <a:solidFill>
                  <a:srgbClr val="FFFF00"/>
                </a:solidFill>
                <a:ea typeface="PMingLiU" pitchFamily="18" charset="-120"/>
              </a:rPr>
              <a:t>神學</a:t>
            </a:r>
            <a:r>
              <a:rPr lang="en-US" sz="3200" dirty="0" err="1" smtClean="0">
                <a:solidFill>
                  <a:srgbClr val="FFFF00"/>
                </a:solidFill>
              </a:rPr>
              <a:t>相互的</a:t>
            </a:r>
            <a:r>
              <a:rPr lang="zh-TW" altLang="en-US" sz="3200" dirty="0" smtClean="0">
                <a:solidFill>
                  <a:srgbClr val="FFFF00"/>
                </a:solidFill>
              </a:rPr>
              <a:t>教</a:t>
            </a:r>
            <a:r>
              <a:rPr lang="en-US" sz="3200" dirty="0" smtClean="0">
                <a:solidFill>
                  <a:srgbClr val="FFFF00"/>
                </a:solidFill>
              </a:rPr>
              <a:t>理</a:t>
            </a:r>
            <a:endParaRPr lang="en-US" sz="3200" b="0" dirty="0" smtClean="0">
              <a:solidFill>
                <a:srgbClr val="FFFF00"/>
              </a:solidFill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b="1" dirty="0" smtClean="0">
                <a:solidFill>
                  <a:srgbClr val="FFFF00"/>
                </a:solidFill>
              </a:rPr>
              <a:t> </a:t>
            </a:r>
            <a:endParaRPr lang="en-US" sz="24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0" y="1981200"/>
            <a:ext cx="15664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FFFF"/>
                </a:solidFill>
              </a:rPr>
              <a:t>病原</a:t>
            </a:r>
            <a:r>
              <a:rPr lang="en-US" altLang="zh-TW" sz="4400" b="1" dirty="0" smtClean="0">
                <a:solidFill>
                  <a:srgbClr val="FFFFFF"/>
                </a:solidFill>
              </a:rPr>
              <a:t>?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2971800"/>
            <a:ext cx="2286000" cy="1600200"/>
          </a:xfrm>
          <a:prstGeom prst="ellipse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FFFF"/>
                </a:solidFill>
                <a:ea typeface="PMingLiU" pitchFamily="18" charset="-120"/>
              </a:rPr>
              <a:t>醫學</a:t>
            </a:r>
            <a:r>
              <a:rPr lang="zh-TW" altLang="en-US" sz="3200" dirty="0" smtClean="0">
                <a:solidFill>
                  <a:srgbClr val="FFFFFF"/>
                </a:solidFill>
              </a:rPr>
              <a:t>論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19800" y="2971800"/>
            <a:ext cx="2209800" cy="16002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>
                <a:solidFill>
                  <a:srgbClr val="FFFFFF"/>
                </a:solidFill>
                <a:ea typeface="PMingLiU" pitchFamily="18" charset="-120"/>
              </a:rPr>
              <a:t>   </a:t>
            </a:r>
            <a:r>
              <a:rPr lang="zh-TW" altLang="en-US" sz="2800" b="1" dirty="0" smtClean="0">
                <a:solidFill>
                  <a:srgbClr val="FFFFFF"/>
                </a:solidFill>
                <a:ea typeface="PMingLiU" pitchFamily="18" charset="-120"/>
              </a:rPr>
              <a:t>神學</a:t>
            </a:r>
            <a:r>
              <a:rPr lang="zh-TW" altLang="en-US" sz="2800" dirty="0" smtClean="0">
                <a:solidFill>
                  <a:srgbClr val="FFFFFF"/>
                </a:solidFill>
              </a:rPr>
              <a:t>論</a:t>
            </a:r>
            <a:endParaRPr lang="en-US" sz="2800" b="1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00400" y="3581400"/>
            <a:ext cx="2438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200400" y="3962400"/>
            <a:ext cx="2438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5257800"/>
            <a:ext cx="22733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FFFFFF"/>
                </a:solidFill>
              </a:rPr>
              <a:t>治療線</a:t>
            </a:r>
            <a:r>
              <a:rPr lang="en-US" altLang="zh-TW" sz="4400" b="1" dirty="0" smtClean="0">
                <a:solidFill>
                  <a:srgbClr val="FFFFFF"/>
                </a:solidFill>
              </a:rPr>
              <a:t>?</a:t>
            </a:r>
            <a:r>
              <a:rPr lang="en-US" sz="4400" b="1" dirty="0" smtClean="0">
                <a:solidFill>
                  <a:srgbClr val="FFFFFF"/>
                </a:solidFill>
              </a:rPr>
              <a:t>: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61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/>
            <a:r>
              <a:rPr lang="en-US" altLang="zh-TW" sz="4000" b="1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dirty="0" smtClean="0"/>
          </a:p>
          <a:p>
            <a:pPr marL="609600" indent="-609600"/>
            <a:r>
              <a:rPr lang="en-US" sz="2400" b="1" dirty="0" smtClean="0"/>
              <a:t> </a:t>
            </a:r>
            <a:endParaRPr lang="en-US" sz="2400" b="1" dirty="0"/>
          </a:p>
          <a:p>
            <a:pPr marL="609600" indent="-609600"/>
            <a:endParaRPr lang="en-US" sz="4400" dirty="0" smtClean="0"/>
          </a:p>
          <a:p>
            <a:pPr marL="609600" indent="-609600"/>
            <a:endParaRPr lang="en-US" sz="4400" dirty="0"/>
          </a:p>
          <a:p>
            <a:pPr marL="609600" indent="-609600"/>
            <a:endParaRPr lang="en-US" sz="4400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9" descr="15700354-close-up-of-doctor-s-hands-making-heart-shape-isolated-on-white-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14600"/>
            <a:ext cx="2560320" cy="17526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943600" y="2133600"/>
            <a:ext cx="26670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#3</a:t>
            </a:r>
            <a:r>
              <a:rPr lang="zh-TW" altLang="en-US" sz="2800" b="1" dirty="0" smtClean="0"/>
              <a:t>病</a:t>
            </a:r>
            <a:r>
              <a:rPr lang="zh-TW" altLang="en-US" sz="2800" b="1" dirty="0"/>
              <a:t>人的關懷</a:t>
            </a:r>
            <a:r>
              <a:rPr lang="en-US" sz="2800" b="1" dirty="0"/>
              <a:t>(II)</a:t>
            </a:r>
            <a:r>
              <a:rPr lang="zh-TW" altLang="en-US" sz="2800" b="1" dirty="0"/>
              <a:t>探討病原</a:t>
            </a:r>
            <a:r>
              <a:rPr lang="en-US" sz="2800" b="1" dirty="0"/>
              <a:t>與</a:t>
            </a:r>
            <a:r>
              <a:rPr lang="zh-TW" altLang="en-US" sz="2800" b="1" dirty="0"/>
              <a:t>治療線</a:t>
            </a:r>
            <a:r>
              <a:rPr lang="en-US" sz="2800" b="1" dirty="0"/>
              <a:t>:</a:t>
            </a:r>
            <a:r>
              <a:rPr lang="zh-TW" altLang="en-US" sz="2800" b="1" dirty="0"/>
              <a:t>從醫學論</a:t>
            </a:r>
            <a:r>
              <a:rPr lang="en-US" altLang="zh-TW" sz="2800" b="1" dirty="0"/>
              <a:t> </a:t>
            </a:r>
            <a:r>
              <a:rPr lang="zh-TW" altLang="en-US" sz="2800" b="1" dirty="0"/>
              <a:t>到神學論 </a:t>
            </a:r>
            <a:r>
              <a:rPr lang="en-US" altLang="zh-TW" sz="2800" b="1" dirty="0">
                <a:solidFill>
                  <a:srgbClr val="FFFF00"/>
                </a:solidFill>
              </a:rPr>
              <a:t>: (</a:t>
            </a:r>
            <a:r>
              <a:rPr lang="en-US" sz="2800" b="1" dirty="0" err="1">
                <a:solidFill>
                  <a:srgbClr val="FFFF00"/>
                </a:solidFill>
              </a:rPr>
              <a:t>肉體</a:t>
            </a:r>
            <a:r>
              <a:rPr lang="zh-TW" altLang="en-US" sz="2800" b="1" dirty="0">
                <a:solidFill>
                  <a:srgbClr val="FFFF00"/>
                </a:solidFill>
              </a:rPr>
              <a:t>的關懷</a:t>
            </a:r>
            <a:r>
              <a:rPr lang="en-US" altLang="zh-TW" sz="2800" b="1" dirty="0">
                <a:solidFill>
                  <a:srgbClr val="FFFF00"/>
                </a:solidFill>
              </a:rPr>
              <a:t>- </a:t>
            </a:r>
            <a:r>
              <a:rPr lang="en-US" sz="2800" b="1" dirty="0" err="1">
                <a:solidFill>
                  <a:srgbClr val="FFFF00"/>
                </a:solidFill>
              </a:rPr>
              <a:t>肉體</a:t>
            </a:r>
            <a:r>
              <a:rPr lang="zh-TW" altLang="en-US" sz="2800" b="1" dirty="0">
                <a:solidFill>
                  <a:srgbClr val="FFFF00"/>
                </a:solidFill>
              </a:rPr>
              <a:t>的醫治 </a:t>
            </a:r>
            <a:r>
              <a:rPr lang="en-US" altLang="zh-TW" sz="2800" b="1" dirty="0">
                <a:solidFill>
                  <a:srgbClr val="FFFF00"/>
                </a:solidFill>
              </a:rPr>
              <a:t>).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724400"/>
            <a:ext cx="2597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FFFF"/>
                </a:solidFill>
              </a:rPr>
              <a:t>病人的關懷</a:t>
            </a:r>
            <a:r>
              <a:rPr lang="en-US" sz="2800" b="1" dirty="0" smtClean="0">
                <a:solidFill>
                  <a:srgbClr val="FFFFFF"/>
                </a:solidFill>
              </a:rPr>
              <a:t> (II)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295400"/>
            <a:ext cx="2133600" cy="76200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mtClean="0">
                <a:solidFill>
                  <a:srgbClr val="FFFFFF"/>
                </a:solidFill>
              </a:rPr>
              <a:t>創</a:t>
            </a:r>
            <a:r>
              <a:rPr lang="zh-TW" altLang="en-US" sz="3200" b="1" dirty="0" smtClean="0">
                <a:solidFill>
                  <a:srgbClr val="FFFFFF"/>
                </a:solidFill>
              </a:rPr>
              <a:t>造</a:t>
            </a:r>
            <a:r>
              <a:rPr lang="ja-JP" altLang="en-US" sz="3200" smtClean="0">
                <a:solidFill>
                  <a:srgbClr val="FFFFFF"/>
                </a:solidFill>
              </a:rPr>
              <a:t>律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1219200"/>
            <a:ext cx="2286000" cy="83820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mtClean="0">
                <a:solidFill>
                  <a:srgbClr val="FFFFFF"/>
                </a:solidFill>
              </a:rPr>
              <a:t>非常奧秘</a:t>
            </a:r>
            <a:r>
              <a:rPr lang="en-US" altLang="ja-JP" sz="3200" dirty="0" smtClean="0">
                <a:solidFill>
                  <a:srgbClr val="FFFFFF"/>
                </a:solidFill>
              </a:rPr>
              <a:t>!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57600" y="1600200"/>
            <a:ext cx="1828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219200" y="5410200"/>
            <a:ext cx="1752600" cy="9906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</a:rPr>
              <a:t>醫學</a:t>
            </a:r>
            <a:r>
              <a:rPr lang="en-US" sz="2400" b="1" dirty="0" smtClean="0">
                <a:solidFill>
                  <a:srgbClr val="FFFFFF"/>
                </a:solidFill>
              </a:rPr>
              <a:t> 界</a:t>
            </a:r>
          </a:p>
          <a:p>
            <a:pPr algn="ctr"/>
            <a:r>
              <a:rPr lang="zh-TW" altLang="en-US" sz="2400" b="1" dirty="0" smtClean="0">
                <a:solidFill>
                  <a:srgbClr val="FFFFFF"/>
                </a:solidFill>
              </a:rPr>
              <a:t>生</a:t>
            </a:r>
            <a:r>
              <a:rPr lang="ja-JP" altLang="en-US" sz="2400" b="1" smtClean="0">
                <a:solidFill>
                  <a:srgbClr val="FFFFFF"/>
                </a:solidFill>
              </a:rPr>
              <a:t>命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6000" y="5410200"/>
            <a:ext cx="1828800" cy="9906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FF"/>
                </a:solidFill>
              </a:rPr>
              <a:t>神學</a:t>
            </a:r>
            <a:r>
              <a:rPr lang="en-US" altLang="zh-TW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界</a:t>
            </a:r>
          </a:p>
          <a:p>
            <a:pPr algn="ctr"/>
            <a:r>
              <a:rPr lang="zh-TW" altLang="en-US" sz="2400" b="1" dirty="0" smtClean="0">
                <a:solidFill>
                  <a:srgbClr val="FFFFFF"/>
                </a:solidFill>
              </a:rPr>
              <a:t>靈</a:t>
            </a:r>
            <a:r>
              <a:rPr lang="ja-JP" altLang="en-US" sz="2400" b="1" smtClean="0">
                <a:solidFill>
                  <a:srgbClr val="FFFFFF"/>
                </a:solidFill>
              </a:rPr>
              <a:t>命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5181600"/>
            <a:ext cx="8691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FFFF"/>
                </a:solidFill>
              </a:rPr>
              <a:t>+</a:t>
            </a:r>
            <a:endParaRPr lang="en-US" sz="8800" dirty="0">
              <a:solidFill>
                <a:srgbClr val="FFFFFF"/>
              </a:solidFill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3429000" y="2514600"/>
            <a:ext cx="2514600" cy="2665750"/>
          </a:xfrm>
          <a:prstGeom prst="irregularSeal1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b="1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zh-TW" sz="2400" b="1" dirty="0">
              <a:solidFill>
                <a:schemeClr val="tx1"/>
              </a:solidFill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</a:rPr>
              <a:t>醫治</a:t>
            </a:r>
            <a:r>
              <a:rPr lang="zh-TW" altLang="en-US" sz="2800" dirty="0">
                <a:solidFill>
                  <a:schemeClr val="tx1"/>
                </a:solidFill>
              </a:rPr>
              <a:t>與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祈禱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/</a:t>
            </a:r>
            <a:r>
              <a:rPr lang="zh-TW" altLang="en-US" sz="2800" b="1" dirty="0"/>
              <a:t>信</a:t>
            </a:r>
            <a:endParaRPr lang="en-US" altLang="zh-TW" sz="2800" b="1" dirty="0"/>
          </a:p>
          <a:p>
            <a:r>
              <a:rPr lang="zh-TW" altLang="en-US" sz="2800" b="1" dirty="0"/>
              <a:t>心</a:t>
            </a:r>
            <a:endParaRPr lang="en-US" sz="2800" dirty="0"/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95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3352800" cy="6858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Fanny Crosby 1820-1915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30480"/>
            <a:ext cx="6690360" cy="694848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ea typeface="新細明體" pitchFamily="18" charset="-120"/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portrait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264920"/>
            <a:ext cx="1600200" cy="2638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267200" y="914400"/>
            <a:ext cx="4724400" cy="5562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FFFF"/>
                </a:solidFill>
              </a:rPr>
              <a:t>Fanny Crosby was probably the most prolific hymnist in history. Though blinded by an incompetent doctor at six weeks of age, she wrote over </a:t>
            </a:r>
            <a:r>
              <a:rPr lang="en-US" sz="2400" dirty="0">
                <a:solidFill>
                  <a:srgbClr val="FFFF00"/>
                </a:solidFill>
              </a:rPr>
              <a:t>8,000 hymns</a:t>
            </a:r>
            <a:r>
              <a:rPr lang="en-US" sz="2400" dirty="0">
                <a:solidFill>
                  <a:srgbClr val="FFFFFF"/>
                </a:solidFill>
              </a:rPr>
              <a:t>. About her blindness, she said:</a:t>
            </a:r>
          </a:p>
          <a:p>
            <a:r>
              <a:rPr lang="en-US" sz="2400" dirty="0">
                <a:solidFill>
                  <a:srgbClr val="FFFF00"/>
                </a:solidFill>
              </a:rPr>
              <a:t>It seemed intended by the blessed providence of God that I should be blind all my life, and I thank him for the dispensation</a:t>
            </a:r>
            <a:r>
              <a:rPr lang="en-US" sz="2400" dirty="0">
                <a:solidFill>
                  <a:srgbClr val="FFFFFF"/>
                </a:solidFill>
              </a:rPr>
              <a:t>. If perfect earthly sight were offered me tomorrow I would not accept it. I might not have sung hymns to the praise of God if I had been distracted by the beautiful and interesting things about me.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9400" y="239560"/>
            <a:ext cx="1344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55 </a:t>
            </a:r>
            <a:r>
              <a:rPr lang="en-US" sz="3200" dirty="0" err="1" smtClean="0">
                <a:solidFill>
                  <a:schemeClr val="bg1"/>
                </a:solidFill>
              </a:rPr>
              <a:t>y.o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4343401"/>
            <a:ext cx="7010400" cy="2223664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14:1 </a:t>
            </a:r>
            <a:r>
              <a:rPr lang="zh-TW" altLang="en-US" sz="2400" b="1" dirty="0"/>
              <a:t>你們心裡不要憂愁．你們信　神、也當信我。</a:t>
            </a:r>
            <a:endParaRPr lang="en-US" sz="2400" b="1" dirty="0"/>
          </a:p>
          <a:p>
            <a:r>
              <a:rPr lang="en-US" sz="2400" b="1" dirty="0" smtClean="0"/>
              <a:t>14:2 </a:t>
            </a:r>
            <a:r>
              <a:rPr lang="zh-TW" altLang="en-US" sz="2400" b="1" dirty="0"/>
              <a:t>在我父的家裡、有許多住處．若是沒有、我就早已告訴你們了．我去原是為你們豫備地方</a:t>
            </a:r>
            <a:r>
              <a:rPr lang="zh-TW" altLang="en-US" sz="2400" b="1" dirty="0" smtClean="0"/>
              <a:t>去</a:t>
            </a:r>
            <a:endParaRPr lang="en-US" altLang="zh-TW" sz="2400" b="1" dirty="0" smtClean="0"/>
          </a:p>
          <a:p>
            <a:r>
              <a:rPr lang="en-US" sz="2400" b="1" dirty="0" smtClean="0"/>
              <a:t>14:3 </a:t>
            </a:r>
            <a:r>
              <a:rPr lang="zh-TW" altLang="en-US" sz="2400" b="1" dirty="0"/>
              <a:t>我若去為你們豫備了地方、就必再來接你們到我那裡去．我在那裡、叫你們也在那裡。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71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sz="2800" b="1" dirty="0" smtClean="0"/>
              <a:t>哥林多後書</a:t>
            </a:r>
            <a:r>
              <a:rPr lang="en-US" sz="2800" b="1" dirty="0" smtClean="0"/>
              <a:t>12:7 </a:t>
            </a:r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zh-TW" altLang="en-US" dirty="0" smtClean="0">
                <a:solidFill>
                  <a:srgbClr val="FFFF00"/>
                </a:solidFill>
              </a:rPr>
              <a:t>保羅</a:t>
            </a:r>
            <a:r>
              <a:rPr lang="en-US" altLang="zh-TW" dirty="0" smtClean="0">
                <a:solidFill>
                  <a:srgbClr val="FFFF00"/>
                </a:solidFill>
              </a:rPr>
              <a:t>)</a:t>
            </a:r>
            <a:r>
              <a:rPr lang="en-US" altLang="zh-TW" sz="2800" b="1" dirty="0" smtClean="0"/>
              <a:t>..</a:t>
            </a:r>
            <a:r>
              <a:rPr lang="zh-TW" altLang="en-US" sz="2800" b="1" dirty="0" smtClean="0"/>
              <a:t>、就過於自高、所以有一根剌加我肉體上、就是撒但的差役、要攻擊我、免得我過於自高。</a:t>
            </a:r>
            <a:r>
              <a:rPr lang="en-US" sz="2800" b="1" dirty="0" smtClean="0"/>
              <a:t>12:8 </a:t>
            </a:r>
            <a:r>
              <a:rPr lang="zh-TW" altLang="en-US" sz="2800" b="1" dirty="0" smtClean="0"/>
              <a:t>為這事、我三次求過主、叫這剌離開我。</a:t>
            </a:r>
            <a:r>
              <a:rPr lang="en-US" sz="2800" b="1" dirty="0" smtClean="0"/>
              <a:t>12:9 </a:t>
            </a:r>
            <a:r>
              <a:rPr lang="zh-TW" altLang="en-US" sz="2800" b="1" dirty="0" smtClean="0"/>
              <a:t>他對我說、</a:t>
            </a:r>
            <a:r>
              <a:rPr lang="zh-TW" altLang="en-US" sz="3600" b="1" dirty="0" smtClean="0">
                <a:solidFill>
                  <a:schemeClr val="tx2"/>
                </a:solidFill>
              </a:rPr>
              <a:t>我的恩典彀你用的</a:t>
            </a:r>
            <a:r>
              <a:rPr lang="en-US" altLang="zh-TW" sz="2800" b="1" dirty="0" smtClean="0"/>
              <a:t>…,</a:t>
            </a:r>
            <a:endParaRPr lang="en-US" altLang="zh-TW" b="1" dirty="0" smtClean="0"/>
          </a:p>
          <a:p>
            <a:pPr algn="l"/>
            <a:r>
              <a:rPr lang="en-US" altLang="zh-TW" sz="2400" b="1" dirty="0" smtClean="0">
                <a:solidFill>
                  <a:srgbClr val="00FFFF"/>
                </a:solidFill>
              </a:rPr>
              <a:t>12:7…, </a:t>
            </a:r>
            <a:r>
              <a:rPr lang="en-US" sz="2400" dirty="0" err="1" smtClean="0">
                <a:solidFill>
                  <a:srgbClr val="00FFFF"/>
                </a:solidFill>
              </a:rPr>
              <a:t>bián</a:t>
            </a:r>
            <a:r>
              <a:rPr lang="en-US" sz="2400" dirty="0" smtClean="0">
                <a:solidFill>
                  <a:srgbClr val="00FFFF"/>
                </a:solidFill>
              </a:rPr>
              <a:t>-tit </a:t>
            </a:r>
            <a:r>
              <a:rPr lang="en-US" sz="2400" dirty="0" err="1" smtClean="0">
                <a:solidFill>
                  <a:srgbClr val="00FFFF"/>
                </a:solidFill>
              </a:rPr>
              <a:t>góa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kè-thâu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chū-ko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só</a:t>
            </a:r>
            <a:r>
              <a:rPr lang="en-US" sz="2400" dirty="0" smtClean="0">
                <a:solidFill>
                  <a:srgbClr val="00FFFF"/>
                </a:solidFill>
              </a:rPr>
              <a:t>͘-í </a:t>
            </a:r>
            <a:r>
              <a:rPr lang="en-US" sz="2400" dirty="0" err="1" smtClean="0">
                <a:solidFill>
                  <a:srgbClr val="00FFFF"/>
                </a:solidFill>
              </a:rPr>
              <a:t>hō</a:t>
            </a:r>
            <a:r>
              <a:rPr lang="en-US" sz="2400" dirty="0" smtClean="0">
                <a:solidFill>
                  <a:srgbClr val="00FFFF"/>
                </a:solidFill>
              </a:rPr>
              <a:t>͘ </a:t>
            </a:r>
            <a:r>
              <a:rPr lang="en-US" sz="2400" dirty="0" err="1" smtClean="0">
                <a:solidFill>
                  <a:srgbClr val="00FFFF"/>
                </a:solidFill>
              </a:rPr>
              <a:t>góa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jio̍k-thé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lāi</a:t>
            </a:r>
            <a:r>
              <a:rPr lang="en-US" sz="2400" dirty="0" smtClean="0">
                <a:solidFill>
                  <a:srgbClr val="00FFFF"/>
                </a:solidFill>
              </a:rPr>
              <a:t> ū </a:t>
            </a:r>
            <a:r>
              <a:rPr lang="en-US" sz="2400" dirty="0" err="1" smtClean="0">
                <a:solidFill>
                  <a:srgbClr val="00FFFF"/>
                </a:solidFill>
              </a:rPr>
              <a:t>chhì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chiū-sī</a:t>
            </a:r>
            <a:r>
              <a:rPr lang="en-US" sz="2400" dirty="0" smtClean="0">
                <a:solidFill>
                  <a:srgbClr val="00FFFF"/>
                </a:solidFill>
              </a:rPr>
              <a:t> Sat-</a:t>
            </a:r>
            <a:r>
              <a:rPr lang="en-US" sz="2400" dirty="0" err="1" smtClean="0">
                <a:solidFill>
                  <a:srgbClr val="00FFFF"/>
                </a:solidFill>
              </a:rPr>
              <a:t>tàn</a:t>
            </a:r>
            <a:r>
              <a:rPr lang="en-US" sz="2400" dirty="0" smtClean="0">
                <a:solidFill>
                  <a:srgbClr val="00FFFF"/>
                </a:solidFill>
              </a:rPr>
              <a:t> ê </a:t>
            </a:r>
            <a:r>
              <a:rPr lang="en-US" sz="2400" dirty="0" err="1" smtClean="0">
                <a:solidFill>
                  <a:srgbClr val="00FFFF"/>
                </a:solidFill>
              </a:rPr>
              <a:t>sù-chiá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lâi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phah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góa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bián</a:t>
            </a:r>
            <a:r>
              <a:rPr lang="en-US" sz="2400" dirty="0" smtClean="0">
                <a:solidFill>
                  <a:srgbClr val="00FFFF"/>
                </a:solidFill>
              </a:rPr>
              <a:t>-tit </a:t>
            </a:r>
            <a:r>
              <a:rPr lang="en-US" sz="2400" dirty="0" err="1" smtClean="0">
                <a:solidFill>
                  <a:srgbClr val="00FFFF"/>
                </a:solidFill>
              </a:rPr>
              <a:t>góa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kè-thâu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chū-ko</a:t>
            </a:r>
            <a:r>
              <a:rPr lang="en-US" sz="2400" dirty="0" smtClean="0">
                <a:solidFill>
                  <a:srgbClr val="00FFFF"/>
                </a:solidFill>
              </a:rPr>
              <a:t>. </a:t>
            </a:r>
            <a:r>
              <a:rPr lang="en-US" sz="2400" b="1" dirty="0" smtClean="0">
                <a:solidFill>
                  <a:srgbClr val="00FFFF"/>
                </a:solidFill>
              </a:rPr>
              <a:t>12:8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Ūi-tio̍h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án-ni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góa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saⁿ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pái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kiû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Chú</a:t>
            </a:r>
            <a:r>
              <a:rPr lang="en-US" sz="2400" dirty="0" smtClean="0">
                <a:solidFill>
                  <a:srgbClr val="00FFFF"/>
                </a:solidFill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</a:rPr>
              <a:t>hō</a:t>
            </a:r>
            <a:r>
              <a:rPr lang="en-US" sz="2400" dirty="0" smtClean="0">
                <a:solidFill>
                  <a:srgbClr val="00FFFF"/>
                </a:solidFill>
              </a:rPr>
              <a:t>͘ hit-ê </a:t>
            </a:r>
            <a:r>
              <a:rPr lang="en-US" sz="2400" dirty="0" err="1" smtClean="0">
                <a:solidFill>
                  <a:srgbClr val="00FFFF"/>
                </a:solidFill>
              </a:rPr>
              <a:t>lī-khui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góa</a:t>
            </a:r>
            <a:r>
              <a:rPr lang="en-US" sz="2400" dirty="0" smtClean="0">
                <a:solidFill>
                  <a:srgbClr val="00FFFF"/>
                </a:solidFill>
              </a:rPr>
              <a:t>. </a:t>
            </a:r>
            <a:r>
              <a:rPr lang="en-US" sz="2400" b="1" dirty="0" smtClean="0">
                <a:solidFill>
                  <a:srgbClr val="00FFFF"/>
                </a:solidFill>
              </a:rPr>
              <a:t>12:9</a:t>
            </a:r>
            <a:r>
              <a:rPr lang="en-US" sz="2400" dirty="0" smtClean="0">
                <a:solidFill>
                  <a:srgbClr val="00FFFF"/>
                </a:solidFill>
              </a:rPr>
              <a:t> I </a:t>
            </a:r>
            <a:r>
              <a:rPr lang="en-US" sz="2400" dirty="0" err="1" smtClean="0">
                <a:solidFill>
                  <a:srgbClr val="00FFFF"/>
                </a:solidFill>
              </a:rPr>
              <a:t>kā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góa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kóng</a:t>
            </a:r>
            <a:r>
              <a:rPr lang="en-US" sz="2400" dirty="0" smtClean="0">
                <a:solidFill>
                  <a:srgbClr val="00FFFF"/>
                </a:solidFill>
              </a:rPr>
              <a:t>, Ū </a:t>
            </a:r>
            <a:r>
              <a:rPr lang="en-US" sz="2400" dirty="0" err="1" smtClean="0">
                <a:solidFill>
                  <a:srgbClr val="00FFFF"/>
                </a:solidFill>
              </a:rPr>
              <a:t>góa</a:t>
            </a:r>
            <a:r>
              <a:rPr lang="en-US" sz="2400" dirty="0" smtClean="0">
                <a:solidFill>
                  <a:srgbClr val="00FFFF"/>
                </a:solidFill>
              </a:rPr>
              <a:t> ê un, </a:t>
            </a:r>
            <a:r>
              <a:rPr lang="en-US" sz="2400" dirty="0" err="1" smtClean="0">
                <a:solidFill>
                  <a:srgbClr val="00FFFF"/>
                </a:solidFill>
              </a:rPr>
              <a:t>lí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chiū</a:t>
            </a:r>
            <a:r>
              <a:rPr lang="en-US" sz="2400" dirty="0" smtClean="0">
                <a:solidFill>
                  <a:srgbClr val="00FFFF"/>
                </a:solidFill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</a:rPr>
              <a:t>kàu-gia̍h</a:t>
            </a:r>
            <a:r>
              <a:rPr lang="en-US" sz="2400" dirty="0" smtClean="0">
                <a:solidFill>
                  <a:srgbClr val="00FFFF"/>
                </a:solidFill>
              </a:rPr>
              <a:t> …,</a:t>
            </a:r>
            <a:br>
              <a:rPr lang="en-US" sz="2400" dirty="0" smtClean="0">
                <a:solidFill>
                  <a:srgbClr val="00FFFF"/>
                </a:solidFill>
              </a:rPr>
            </a:br>
            <a:endParaRPr lang="en-US" sz="2400" dirty="0" smtClean="0">
              <a:solidFill>
                <a:srgbClr val="00FFFF"/>
              </a:solidFill>
            </a:endParaRPr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6800" y="5715000"/>
            <a:ext cx="3886200" cy="838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/>
              <a:t>有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治</a:t>
            </a:r>
            <a:r>
              <a:rPr lang="ja-JP" altLang="en-US" sz="3200" b="1" dirty="0">
                <a:solidFill>
                  <a:schemeClr val="tx1"/>
                </a:solidFill>
              </a:rPr>
              <a:t>心</a:t>
            </a:r>
            <a:r>
              <a:rPr lang="ja-JP" altLang="en-US" sz="3200" b="1" dirty="0" smtClean="0">
                <a:solidFill>
                  <a:schemeClr val="tx1"/>
                </a:solidFill>
              </a:rPr>
              <a:t>靈</a:t>
            </a:r>
            <a:r>
              <a:rPr lang="zh-TW" altLang="en-US" sz="3200" b="1" dirty="0">
                <a:solidFill>
                  <a:schemeClr val="tx1"/>
                </a:solidFill>
              </a:rPr>
              <a:t>的</a:t>
            </a:r>
            <a:r>
              <a:rPr lang="ja-JP" altLang="en-US" sz="3200" dirty="0" smtClean="0">
                <a:solidFill>
                  <a:schemeClr val="tx1"/>
                </a:solidFill>
              </a:rPr>
              <a:t>病</a:t>
            </a:r>
            <a:r>
              <a:rPr lang="en-US" altLang="ja-JP" sz="3200" dirty="0" smtClean="0">
                <a:solidFill>
                  <a:schemeClr val="tx1"/>
                </a:solidFill>
              </a:rPr>
              <a:t>(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自高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4800600"/>
            <a:ext cx="1752600" cy="685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FFFF"/>
                </a:solidFill>
              </a:rPr>
              <a:t>醫學論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5715000"/>
            <a:ext cx="1752600" cy="6858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FFFF"/>
                </a:solidFill>
              </a:rPr>
              <a:t>神學論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4572000"/>
            <a:ext cx="38862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rgbClr val="FFFFFF"/>
                </a:solidFill>
              </a:rPr>
              <a:t>有一根</a:t>
            </a:r>
            <a:r>
              <a:rPr lang="zh-TW" altLang="en-US" sz="2800" b="1" dirty="0" smtClean="0">
                <a:solidFill>
                  <a:srgbClr val="FFFFFF"/>
                </a:solidFill>
              </a:rPr>
              <a:t>剌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病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 )/</a:t>
            </a:r>
            <a:r>
              <a:rPr lang="zh-TW" altLang="en-US" sz="2800" dirty="0">
                <a:solidFill>
                  <a:schemeClr val="tx1"/>
                </a:solidFill>
              </a:rPr>
              <a:t>沒有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治</a:t>
            </a:r>
            <a:r>
              <a:rPr lang="ja-JP" altLang="en-US" sz="2800" b="1" dirty="0">
                <a:solidFill>
                  <a:schemeClr val="tx1"/>
                </a:solidFill>
              </a:rPr>
              <a:t>肉體</a:t>
            </a:r>
            <a:r>
              <a:rPr lang="zh-TW" altLang="en-US" sz="2800" b="1" dirty="0" smtClean="0">
                <a:solidFill>
                  <a:schemeClr val="tx1"/>
                </a:solidFill>
              </a:rPr>
              <a:t>的</a:t>
            </a:r>
            <a:r>
              <a:rPr lang="ja-JP" altLang="en-US" sz="2800" dirty="0" smtClean="0">
                <a:solidFill>
                  <a:schemeClr val="tx1"/>
                </a:solidFill>
              </a:rPr>
              <a:t>病 </a:t>
            </a:r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 smtClean="0">
                <a:solidFill>
                  <a:prstClr val="white"/>
                </a:solidFill>
              </a:rPr>
              <a:t>No Cure)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6600" y="5105400"/>
            <a:ext cx="1219200" cy="190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76600" y="6019800"/>
            <a:ext cx="1219200" cy="381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3352800" cy="6858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Fanny Crosby 1820-1915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30480"/>
            <a:ext cx="6690360" cy="694848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ea typeface="新細明體" pitchFamily="18" charset="-120"/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 descr="portrait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264920"/>
            <a:ext cx="1600200" cy="2638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267200" y="914400"/>
            <a:ext cx="4724400" cy="55626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FFFF"/>
                </a:solidFill>
              </a:rPr>
              <a:t>Fanny Crosby was probably the most prolific hymnist in history. Though blinded by an incompetent doctor at six weeks of age, she wrote over </a:t>
            </a:r>
            <a:r>
              <a:rPr lang="en-US" sz="2400" dirty="0">
                <a:solidFill>
                  <a:srgbClr val="FFFF00"/>
                </a:solidFill>
              </a:rPr>
              <a:t>8,000 hymns</a:t>
            </a:r>
            <a:r>
              <a:rPr lang="en-US" sz="2400" dirty="0">
                <a:solidFill>
                  <a:srgbClr val="FFFFFF"/>
                </a:solidFill>
              </a:rPr>
              <a:t>. About her blindness, she said:</a:t>
            </a:r>
          </a:p>
          <a:p>
            <a:r>
              <a:rPr lang="en-US" sz="2400" dirty="0">
                <a:solidFill>
                  <a:srgbClr val="FFFF00"/>
                </a:solidFill>
              </a:rPr>
              <a:t>It seemed intended by the blessed providence of God that I should be blind all my life, and I thank him for the dispensation</a:t>
            </a:r>
            <a:r>
              <a:rPr lang="en-US" sz="2400" dirty="0">
                <a:solidFill>
                  <a:srgbClr val="FFFFFF"/>
                </a:solidFill>
              </a:rPr>
              <a:t>. If perfect earthly sight were offered me tomorrow I would not accept it. I might not have sung hymns to the praise of God if I had been distracted by the beautiful and interesting things about me.</a:t>
            </a:r>
          </a:p>
        </p:txBody>
      </p:sp>
    </p:spTree>
    <p:extLst>
      <p:ext uri="{BB962C8B-B14F-4D97-AF65-F5344CB8AC3E}">
        <p14:creationId xmlns:p14="http://schemas.microsoft.com/office/powerpoint/2010/main" val="976837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30480"/>
            <a:ext cx="6690360" cy="69484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b="1" dirty="0" smtClean="0">
                <a:solidFill>
                  <a:srgbClr val="FFFF00"/>
                </a:solidFill>
                <a:ea typeface="新細明體" pitchFamily="18" charset="-12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zh-TW" sz="2800" b="1" dirty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TS-482　</a:t>
            </a:r>
            <a:r>
              <a:rPr lang="zh-TW" altLang="en-US" sz="2800" b="1" dirty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為主來做祂干</a:t>
            </a:r>
            <a:r>
              <a:rPr lang="zh-TW" altLang="en-US" sz="2800" b="1" dirty="0" smtClean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證</a:t>
            </a:r>
            <a:endParaRPr lang="en-US" altLang="zh-TW" sz="2800" b="1" dirty="0" smtClean="0">
              <a:solidFill>
                <a:srgbClr val="FFFF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800" b="1" dirty="0" smtClean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(Now </a:t>
            </a:r>
            <a:r>
              <a:rPr lang="en-US" altLang="zh-TW" sz="2800" b="1" dirty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just a word for </a:t>
            </a:r>
            <a:r>
              <a:rPr lang="en-US" altLang="zh-TW" sz="2800" b="1" dirty="0" smtClean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Jesus</a:t>
            </a:r>
            <a:r>
              <a:rPr lang="en-US" altLang="zh-TW" sz="2800" b="1" dirty="0" smtClean="0">
                <a:solidFill>
                  <a:srgbClr val="FFFF00"/>
                </a:solidFill>
                <a:latin typeface="Courier New" panose="02070309020205020404" pitchFamily="49" charset="0"/>
                <a:ea typeface="細明體" panose="02020509000000000000" pitchFamily="49" charset="-120"/>
              </a:rPr>
              <a:t>)</a:t>
            </a:r>
            <a:endParaRPr lang="zh-TW" altLang="en-US" sz="2800" b="1" dirty="0">
              <a:solidFill>
                <a:srgbClr val="FFFF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800" b="1" dirty="0" smtClean="0">
              <a:solidFill>
                <a:srgbClr val="FFFF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 smtClean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1</a:t>
            </a:r>
            <a:r>
              <a:rPr lang="zh-TW" altLang="en-US" sz="2800" b="1" dirty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.為主來做祂干證，主是至好朋友，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　用主愛疼來播揚，人欣慕承受。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(和)為主來做祂干證，榮光救主耶穌，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　　為主來做祂干證，榮光救主耶穌。</a:t>
            </a:r>
            <a:r>
              <a:rPr lang="zh-TW" altLang="en-US" sz="2800" b="1" dirty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2.為主來做祂干證，應該歡喜出聲，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　播揚救主大愛疼，替咱放拺生命。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3.為主來做祂干證，咱當寶惜光陰，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　若無盡力來干證，永永不能安心。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4.為主來做祂干證，信祂罪得洗清，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800" b="1" dirty="0">
                <a:solidFill>
                  <a:srgbClr val="FFFF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　各日好膽來向前，路尾能到天庭。</a:t>
            </a:r>
            <a:endParaRPr lang="en-US" altLang="en-US" sz="2800" b="1" dirty="0">
              <a:solidFill>
                <a:srgbClr val="FFFF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。</a:t>
            </a:r>
            <a:endParaRPr lang="en-US" sz="2800" b="1" dirty="0">
              <a:solidFill>
                <a:schemeClr val="bg1"/>
              </a:solidFill>
              <a:ea typeface="新細明體" pitchFamily="18" charset="-120"/>
            </a:endParaRPr>
          </a:p>
        </p:txBody>
      </p:sp>
      <p:pic>
        <p:nvPicPr>
          <p:cNvPr id="2" name="ts 482為主來做祂干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57800" y="60198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525" y="5152072"/>
            <a:ext cx="2135875" cy="1477328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Fanny Crosby 1820-1915</a:t>
            </a:r>
          </a:p>
          <a:p>
            <a:r>
              <a:rPr lang="zh-TW" altLang="en-US" sz="2400" b="1" dirty="0">
                <a:solidFill>
                  <a:srgbClr val="FFFFFF"/>
                </a:solidFill>
              </a:rPr>
              <a:t>顯出神的作為</a:t>
            </a:r>
            <a:r>
              <a:rPr lang="en-US" altLang="zh-TW" sz="2400" b="1" dirty="0">
                <a:solidFill>
                  <a:srgbClr val="FFFFFF"/>
                </a:solidFill>
              </a:rPr>
              <a:t>!</a:t>
            </a:r>
            <a:endParaRPr lang="en-US" sz="2400" b="1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39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610600" cy="7620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3600" dirty="0" smtClean="0">
                <a:solidFill>
                  <a:schemeClr val="tx1"/>
                </a:solidFill>
              </a:rPr>
              <a:t>2015</a:t>
            </a:r>
            <a:r>
              <a:rPr lang="ja-JP" altLang="en-US" sz="3600" dirty="0" smtClean="0">
                <a:solidFill>
                  <a:schemeClr val="tx1"/>
                </a:solidFill>
              </a:rPr>
              <a:t>關懷年</a:t>
            </a:r>
            <a:r>
              <a:rPr lang="en-US" altLang="ja-JP" sz="3600" dirty="0" smtClean="0">
                <a:solidFill>
                  <a:schemeClr val="tx1"/>
                </a:solidFill>
              </a:rPr>
              <a:t>: </a:t>
            </a:r>
            <a:r>
              <a:rPr lang="ja-JP" altLang="en-US" sz="3600" dirty="0" smtClean="0">
                <a:solidFill>
                  <a:schemeClr val="tx1"/>
                </a:solidFill>
              </a:rPr>
              <a:t>同享同擔，</a:t>
            </a:r>
            <a:r>
              <a:rPr lang="zh-TW" altLang="en-US" sz="3600" dirty="0">
                <a:solidFill>
                  <a:schemeClr val="tx1"/>
                </a:solidFill>
              </a:rPr>
              <a:t>與主</a:t>
            </a:r>
            <a:r>
              <a:rPr lang="ja-JP" altLang="en-US" sz="3600" dirty="0" smtClean="0">
                <a:solidFill>
                  <a:schemeClr val="tx1"/>
                </a:solidFill>
              </a:rPr>
              <a:t>同行</a:t>
            </a:r>
            <a:r>
              <a:rPr lang="en-US" altLang="ja-JP" sz="3600" dirty="0" smtClean="0">
                <a:solidFill>
                  <a:srgbClr val="FFFF00"/>
                </a:solidFill>
              </a:rPr>
              <a:t>-</a:t>
            </a:r>
            <a:r>
              <a:rPr lang="zh-TW" altLang="en-US" sz="3600" dirty="0" smtClean="0">
                <a:ea typeface="PMingLiU" pitchFamily="18" charset="-120"/>
              </a:rPr>
              <a:t>醫</a:t>
            </a:r>
            <a:r>
              <a:rPr lang="ja-JP" altLang="en-US" sz="3600" dirty="0" smtClean="0">
                <a:solidFill>
                  <a:srgbClr val="FFFF00"/>
                </a:solidFill>
              </a:rPr>
              <a:t>病</a:t>
            </a:r>
            <a:endParaRPr lang="en-US" sz="3600" b="0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90600"/>
            <a:ext cx="8686800" cy="5638800"/>
          </a:xfrm>
          <a:ln w="76200" cmpd="tri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TW" altLang="en-US" sz="2800" b="1" dirty="0" smtClean="0"/>
              <a:t>約翰福音 </a:t>
            </a:r>
            <a:r>
              <a:rPr lang="en-US" sz="2800" b="1" dirty="0">
                <a:effectLst/>
              </a:rPr>
              <a:t>5:5 </a:t>
            </a:r>
            <a:r>
              <a:rPr lang="zh-TW" altLang="en-US" sz="2800" b="1" dirty="0">
                <a:effectLst/>
              </a:rPr>
              <a:t>在那裡有一個人、病了三十八年。</a:t>
            </a:r>
            <a:endParaRPr lang="en-US" sz="2800" b="1" dirty="0">
              <a:effectLst/>
            </a:endParaRPr>
          </a:p>
          <a:p>
            <a:pPr algn="l"/>
            <a:r>
              <a:rPr lang="en-US" sz="2800" b="1" dirty="0" smtClean="0">
                <a:effectLst/>
              </a:rPr>
              <a:t> </a:t>
            </a:r>
            <a:r>
              <a:rPr lang="en-US" sz="2800" b="1" dirty="0">
                <a:effectLst/>
              </a:rPr>
              <a:t>5:6 </a:t>
            </a:r>
            <a:r>
              <a:rPr lang="zh-TW" altLang="en-US" sz="2800" b="1" dirty="0">
                <a:solidFill>
                  <a:schemeClr val="tx2"/>
                </a:solidFill>
                <a:effectLst/>
              </a:rPr>
              <a:t>耶穌看見他躺著、知道他病了許久</a:t>
            </a:r>
            <a:r>
              <a:rPr lang="zh-TW" altLang="en-US" sz="2800" b="1" dirty="0">
                <a:effectLst/>
              </a:rPr>
              <a:t>、就問他說、你要痊愈麼</a:t>
            </a:r>
            <a:r>
              <a:rPr lang="zh-TW" altLang="en-US" sz="2800" b="1" dirty="0" smtClean="0">
                <a:effectLst/>
              </a:rPr>
              <a:t>。</a:t>
            </a:r>
            <a:r>
              <a:rPr lang="en-US" sz="2800" b="1" dirty="0">
                <a:effectLst/>
              </a:rPr>
              <a:t> 5:8 </a:t>
            </a:r>
            <a:r>
              <a:rPr lang="zh-TW" altLang="en-US" sz="2800" b="1" dirty="0">
                <a:effectLst/>
              </a:rPr>
              <a:t>耶穌對他說、起來、拿你的褥子走罷。</a:t>
            </a:r>
            <a:endParaRPr lang="en-US" sz="2800" b="1" dirty="0">
              <a:effectLst/>
            </a:endParaRPr>
          </a:p>
          <a:p>
            <a:pPr algn="l"/>
            <a:r>
              <a:rPr lang="en-US" sz="2800" b="1" dirty="0" smtClean="0">
                <a:effectLst/>
              </a:rPr>
              <a:t>5:9 </a:t>
            </a:r>
            <a:r>
              <a:rPr lang="zh-TW" altLang="en-US" sz="2800" b="1" dirty="0">
                <a:effectLst/>
              </a:rPr>
              <a:t>那人立刻痊愈、就拿起褥子來走了。</a:t>
            </a:r>
            <a:endParaRPr lang="en-US" sz="2800" b="1" dirty="0">
              <a:effectLst/>
            </a:endParaRPr>
          </a:p>
          <a:p>
            <a:pPr algn="l"/>
            <a:r>
              <a:rPr lang="en-US" sz="2400" b="1" dirty="0" smtClean="0">
                <a:solidFill>
                  <a:srgbClr val="00FFFF"/>
                </a:solidFill>
                <a:effectLst/>
              </a:rPr>
              <a:t>5:5</a:t>
            </a:r>
            <a:r>
              <a:rPr lang="en-US" sz="2400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>
                <a:solidFill>
                  <a:srgbClr val="00FFFF"/>
                </a:solidFill>
                <a:effectLst/>
              </a:rPr>
              <a:t>.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Tī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hia</a:t>
            </a:r>
            <a:r>
              <a:rPr lang="en-US" sz="2400" dirty="0">
                <a:solidFill>
                  <a:srgbClr val="00FFFF"/>
                </a:solidFill>
                <a:effectLst/>
              </a:rPr>
              <a:t> ū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chi̍t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lâng</a:t>
            </a:r>
            <a:r>
              <a:rPr lang="en-US" sz="2400" dirty="0">
                <a:solidFill>
                  <a:srgbClr val="00FFFF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phòa-pī</a:t>
            </a:r>
            <a:r>
              <a:rPr lang="en-US" sz="2400" dirty="0">
                <a:solidFill>
                  <a:srgbClr val="00FFFF"/>
                </a:solidFill>
                <a:effectLst/>
              </a:rPr>
              <a:t>ⁿ saⁿ-cha̍p-poeh </a:t>
            </a:r>
            <a:r>
              <a:rPr lang="en-US" sz="2400" dirty="0" smtClean="0">
                <a:solidFill>
                  <a:srgbClr val="00FFFF"/>
                </a:solidFill>
                <a:effectLst/>
              </a:rPr>
              <a:t>nî. </a:t>
            </a:r>
            <a:r>
              <a:rPr lang="en-US" sz="2400" b="1" dirty="0" smtClean="0">
                <a:solidFill>
                  <a:srgbClr val="00FFFF"/>
                </a:solidFill>
                <a:effectLst/>
              </a:rPr>
              <a:t>5:6</a:t>
            </a:r>
            <a:r>
              <a:rPr lang="en-US" sz="2400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>
                <a:solidFill>
                  <a:srgbClr val="00FFFF"/>
                </a:solidFill>
                <a:effectLst/>
              </a:rPr>
              <a:t>.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Iâ</a:t>
            </a:r>
            <a:r>
              <a:rPr lang="en-US" sz="2400" dirty="0">
                <a:solidFill>
                  <a:schemeClr val="tx2"/>
                </a:solidFill>
                <a:effectLst/>
              </a:rPr>
              <a:t>-so͘ </a:t>
            </a:r>
            <a:r>
              <a:rPr lang="en-US" sz="2400" dirty="0" err="1">
                <a:solidFill>
                  <a:schemeClr val="tx2"/>
                </a:solidFill>
                <a:effectLst/>
              </a:rPr>
              <a:t>khòa</a:t>
            </a:r>
            <a:r>
              <a:rPr lang="en-US" sz="2400" dirty="0">
                <a:solidFill>
                  <a:schemeClr val="tx2"/>
                </a:solidFill>
                <a:effectLst/>
              </a:rPr>
              <a:t>ⁿ-kìⁿ i tó-teh, chai i ê pīⁿ í-keng kú</a:t>
            </a:r>
            <a:r>
              <a:rPr lang="en-US" sz="2400" dirty="0">
                <a:solidFill>
                  <a:srgbClr val="00FFFF"/>
                </a:solidFill>
                <a:effectLst/>
              </a:rPr>
              <a:t>, kā i kóng, Lí ài tit-tio̍h hó mah</a:t>
            </a:r>
            <a:r>
              <a:rPr lang="en-US" sz="2400" dirty="0" smtClean="0">
                <a:solidFill>
                  <a:srgbClr val="00FFFF"/>
                </a:solidFill>
                <a:effectLst/>
              </a:rPr>
              <a:t>?</a:t>
            </a:r>
            <a:r>
              <a:rPr lang="en-US" sz="2400" b="1" dirty="0">
                <a:solidFill>
                  <a:srgbClr val="00FFFF"/>
                </a:solidFill>
                <a:effectLst/>
              </a:rPr>
              <a:t> 5:8</a:t>
            </a:r>
            <a:r>
              <a:rPr lang="en-US" sz="2400" dirty="0">
                <a:solidFill>
                  <a:srgbClr val="00FFFF"/>
                </a:solidFill>
                <a:effectLst/>
              </a:rPr>
              <a:t> .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Iâ</a:t>
            </a:r>
            <a:r>
              <a:rPr lang="en-US" sz="2400" dirty="0">
                <a:solidFill>
                  <a:srgbClr val="00FFFF"/>
                </a:solidFill>
                <a:effectLst/>
              </a:rPr>
              <a:t>-so͘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kā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i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kóng</a:t>
            </a:r>
            <a:r>
              <a:rPr lang="en-US" sz="2400" dirty="0">
                <a:solidFill>
                  <a:srgbClr val="00FFFF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Khí-lâi</a:t>
            </a:r>
            <a:r>
              <a:rPr lang="en-US" sz="2400" dirty="0">
                <a:solidFill>
                  <a:srgbClr val="00FFFF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giâ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lí</a:t>
            </a:r>
            <a:r>
              <a:rPr lang="en-US" sz="2400" dirty="0">
                <a:solidFill>
                  <a:srgbClr val="00FFFF"/>
                </a:solidFill>
                <a:effectLst/>
              </a:rPr>
              <a:t> ê pho͘-á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khì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 smtClean="0">
                <a:solidFill>
                  <a:srgbClr val="00FFFF"/>
                </a:solidFill>
                <a:effectLst/>
              </a:rPr>
              <a:t>kiâ</a:t>
            </a:r>
            <a:r>
              <a:rPr lang="en-US" sz="2400" dirty="0" smtClean="0">
                <a:solidFill>
                  <a:srgbClr val="00FFFF"/>
                </a:solidFill>
                <a:effectLst/>
              </a:rPr>
              <a:t>ⁿ. </a:t>
            </a:r>
            <a:r>
              <a:rPr lang="en-US" sz="2400" b="1" dirty="0" smtClean="0">
                <a:solidFill>
                  <a:srgbClr val="00FFFF"/>
                </a:solidFill>
                <a:effectLst/>
              </a:rPr>
              <a:t>5:9</a:t>
            </a:r>
            <a:r>
              <a:rPr lang="en-US" sz="2400" dirty="0" smtClean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>
                <a:solidFill>
                  <a:srgbClr val="00FFFF"/>
                </a:solidFill>
                <a:effectLst/>
              </a:rPr>
              <a:t>. Hit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lâng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chek-sî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hó</a:t>
            </a:r>
            <a:r>
              <a:rPr lang="en-US" sz="2400" dirty="0">
                <a:solidFill>
                  <a:srgbClr val="00FFFF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chiū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giâ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i</a:t>
            </a:r>
            <a:r>
              <a:rPr lang="en-US" sz="2400" dirty="0">
                <a:solidFill>
                  <a:srgbClr val="00FFFF"/>
                </a:solidFill>
                <a:effectLst/>
              </a:rPr>
              <a:t> ê pho͘-á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khì</a:t>
            </a:r>
            <a:r>
              <a:rPr lang="en-US" sz="2400" dirty="0">
                <a:solidFill>
                  <a:srgbClr val="00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00FFFF"/>
                </a:solidFill>
                <a:effectLst/>
              </a:rPr>
              <a:t>kiâ</a:t>
            </a:r>
            <a:r>
              <a:rPr lang="en-US" sz="2400" dirty="0">
                <a:solidFill>
                  <a:srgbClr val="00FFFF"/>
                </a:solidFill>
                <a:effectLst/>
              </a:rPr>
              <a:t>ⁿ.</a:t>
            </a:r>
            <a:br>
              <a:rPr lang="en-US" sz="2400" dirty="0">
                <a:solidFill>
                  <a:srgbClr val="00FFFF"/>
                </a:solidFill>
                <a:effectLst/>
              </a:rPr>
            </a:b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sz="3600" dirty="0" smtClean="0"/>
          </a:p>
          <a:p>
            <a:pPr marL="609600" indent="-609600"/>
            <a:endParaRPr lang="en-US" sz="44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22725" y="277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70325" y="3541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3043" y="5210034"/>
            <a:ext cx="1186217" cy="7464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rgbClr val="FFFFFF"/>
                </a:solidFill>
              </a:rPr>
              <a:t>病</a:t>
            </a:r>
            <a:r>
              <a:rPr lang="zh-TW" altLang="en-US" sz="3200" dirty="0" smtClean="0">
                <a:solidFill>
                  <a:srgbClr val="FFFFFF"/>
                </a:solidFill>
              </a:rPr>
              <a:t>原</a:t>
            </a:r>
            <a:r>
              <a:rPr lang="en-US" altLang="zh-TW" sz="3200" dirty="0" smtClean="0">
                <a:solidFill>
                  <a:srgbClr val="FFFFFF"/>
                </a:solidFill>
              </a:rPr>
              <a:t>?</a:t>
            </a:r>
            <a:r>
              <a:rPr lang="ja-JP" altLang="en-US" sz="3200" dirty="0">
                <a:solidFill>
                  <a:srgbClr val="FFFFFF"/>
                </a:solidFill>
              </a:rPr>
              <a:t> </a:t>
            </a:r>
            <a:r>
              <a:rPr lang="ja-JP" altLang="en-US" sz="3200" dirty="0" smtClean="0">
                <a:solidFill>
                  <a:srgbClr val="FFFFFF"/>
                </a:solidFill>
              </a:rPr>
              <a:t> 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324600" y="5583241"/>
            <a:ext cx="9906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452815" y="5143499"/>
            <a:ext cx="1066800" cy="838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6" name="Smiley Face 5"/>
          <p:cNvSpPr/>
          <p:nvPr/>
        </p:nvSpPr>
        <p:spPr>
          <a:xfrm>
            <a:off x="335531" y="4899546"/>
            <a:ext cx="1295400" cy="1196455"/>
          </a:xfrm>
          <a:prstGeom prst="smileyF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</a:rPr>
              <a:t>病</a:t>
            </a:r>
            <a:r>
              <a:rPr lang="zh-TW" altLang="en-US" sz="2400" b="1" dirty="0">
                <a:solidFill>
                  <a:schemeClr val="tx1"/>
                </a:solidFill>
              </a:rPr>
              <a:t>人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70844" y="5549237"/>
            <a:ext cx="914400" cy="13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26330" y="5154873"/>
            <a:ext cx="1097531" cy="7887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</a:rPr>
              <a:t>醫治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2882" y="5168796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無</a:t>
            </a:r>
          </a:p>
          <a:p>
            <a:r>
              <a:rPr lang="zh-TW" altLang="en-US" sz="2400" b="1" dirty="0" smtClean="0"/>
              <a:t>祈</a:t>
            </a:r>
            <a:r>
              <a:rPr lang="zh-TW" altLang="en-US" sz="2400" b="1" dirty="0"/>
              <a:t>禱</a:t>
            </a:r>
            <a:endParaRPr lang="en-US" sz="2400" dirty="0"/>
          </a:p>
          <a:p>
            <a:endParaRPr lang="en-US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4_Medical design template [1]">
  <a:themeElements>
    <a:clrScheme name="Medical design template [1]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 [1]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 design template [1]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[1]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[1]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2_Medical design template [1]">
  <a:themeElements>
    <a:clrScheme name="Medical design template [1]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 [1]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 design template [1]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[1]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[1]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0_Medical design template [1]">
  <a:themeElements>
    <a:clrScheme name="Medical design template [1]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 [1]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 design template [1]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[1]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[1]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3_Medical design template [1]">
  <a:themeElements>
    <a:clrScheme name="Medical design template [1]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 [1]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 design template [1]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[1]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[1]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4_Medical design template [1]">
  <a:themeElements>
    <a:clrScheme name="Medical design template [1]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 [1]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 design template [1]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[1]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[1]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6_Medical design template [1]">
  <a:themeElements>
    <a:clrScheme name="Medical design template [1]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 [1]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 design template [1]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[1]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[1]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7_Medical design template [1]">
  <a:themeElements>
    <a:clrScheme name="Medical design template [1]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 [1]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 design template [1]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[1]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[1]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Medical design template [1]">
  <a:themeElements>
    <a:clrScheme name="Medical design template [1]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 [1]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 design template [1]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[1]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[1]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Medical design template [1]">
  <a:themeElements>
    <a:clrScheme name="Medical design template [1]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 [1]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 design template [1]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[1]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[1]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7_Medical design template [1]">
  <a:themeElements>
    <a:clrScheme name="Medical design template [1]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 [1]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 design template [1]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[1]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[1]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2_Medical design template [1]">
  <a:themeElements>
    <a:clrScheme name="Medical design template [1]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 [1]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 design template [1]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[1]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[1]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5_Medical design template [1]">
  <a:themeElements>
    <a:clrScheme name="Medical design template [1]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 [1]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 design template [1]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[1]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[1]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8_Medical design template [1]">
  <a:themeElements>
    <a:clrScheme name="Medical design template [1]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 [1]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 design template [1]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[1]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[1]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1_Medical design template [1]">
  <a:themeElements>
    <a:clrScheme name="Medical design template [1]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 [1]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 design template [1]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[1]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[1]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3_Medical design template [1]">
  <a:themeElements>
    <a:clrScheme name="Medical design template [1]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Medical design template [1]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cal design template [1]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design template [1]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design template [1]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48431</TotalTime>
  <Words>5348</Words>
  <Application>Microsoft Office PowerPoint</Application>
  <PresentationFormat>On-screen Show (4:3)</PresentationFormat>
  <Paragraphs>620</Paragraphs>
  <Slides>53</Slides>
  <Notes>52</Notes>
  <HiddenSlides>0</HiddenSlides>
  <MMClips>2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53</vt:i4>
      </vt:variant>
    </vt:vector>
  </HeadingPairs>
  <TitlesOfParts>
    <vt:vector size="70" baseType="lpstr">
      <vt:lpstr>2_Office Theme</vt:lpstr>
      <vt:lpstr>15_Medical design template [1]</vt:lpstr>
      <vt:lpstr>17_Medical design template [1]</vt:lpstr>
      <vt:lpstr>22_Medical design template [1]</vt:lpstr>
      <vt:lpstr>25_Medical design template [1]</vt:lpstr>
      <vt:lpstr>28_Medical design template [1]</vt:lpstr>
      <vt:lpstr>2_Default Design</vt:lpstr>
      <vt:lpstr>51_Medical design template [1]</vt:lpstr>
      <vt:lpstr>53_Medical design template [1]</vt:lpstr>
      <vt:lpstr>54_Medical design template [1]</vt:lpstr>
      <vt:lpstr>62_Medical design template [1]</vt:lpstr>
      <vt:lpstr>70_Medical design template [1]</vt:lpstr>
      <vt:lpstr>73_Medical design template [1]</vt:lpstr>
      <vt:lpstr>74_Medical design template [1]</vt:lpstr>
      <vt:lpstr>76_Medical design template [1]</vt:lpstr>
      <vt:lpstr>77_Medical design template [1]</vt:lpstr>
      <vt:lpstr>6_Medical design template [1]</vt:lpstr>
      <vt:lpstr>2015關懷年: 同享同擔，與主同行-醫病</vt:lpstr>
      <vt:lpstr>台福基督教會總會2015主題:同享同擔，與主同行 </vt:lpstr>
      <vt:lpstr> “ 同享同擔，同心同行”-醫學和神學相互的教理</vt:lpstr>
      <vt:lpstr> “ 同享同擔，同心同行”-醫學和神學相互的教理</vt:lpstr>
      <vt:lpstr>2015關懷年: 同享同擔，與主同行-醫病</vt:lpstr>
      <vt:lpstr>2015關懷年: 同享同擔，與主同行-醫病</vt:lpstr>
      <vt:lpstr>Fanny Crosby 1820-1915</vt:lpstr>
      <vt:lpstr>PowerPoint Presentation</vt:lpstr>
      <vt:lpstr>2015關懷年: 同享同擔，與主同行-醫病</vt:lpstr>
      <vt:lpstr>2015關懷年: 同享同擔，與主同行-醫病</vt:lpstr>
      <vt:lpstr>台福基督教會總會2015主題:同享同擔，與主同行 </vt:lpstr>
      <vt:lpstr> “ 同享同擔，同心同行”-醫學和神學相互的教理</vt:lpstr>
      <vt:lpstr>2015關懷年: 同享同擔，與主同行-醫病</vt:lpstr>
      <vt:lpstr>2015關懷年: 同享同擔，與主同行-醫病</vt:lpstr>
      <vt:lpstr>2015關懷年: 同享同擔，與主同行-醫病</vt:lpstr>
      <vt:lpstr>2015關懷年: 同享同擔，與主同行-醫病</vt:lpstr>
      <vt:lpstr>2015關懷年: 同享同擔，與主同行-醫病</vt:lpstr>
      <vt:lpstr>2015關懷年: 同享同擔，與主同行-醫病</vt:lpstr>
      <vt:lpstr>2015關懷年: 同享同擔，與主同行-醫病</vt:lpstr>
      <vt:lpstr>2015關懷年: 同享同擔，與主同行-醫病</vt:lpstr>
      <vt:lpstr>2015關懷年: 同享同擔，與主同行-醫病</vt:lpstr>
      <vt:lpstr>2015關懷年: 同享同擔，與主同行-醫病</vt:lpstr>
      <vt:lpstr>2015關懷年: 同享同擔，與主同行-醫病</vt:lpstr>
      <vt:lpstr>2015關懷年: 同享同擔，與主同行-醫病</vt:lpstr>
      <vt:lpstr>2015關懷年: 同享同擔，與主同行-醫病</vt:lpstr>
      <vt:lpstr> “ 同享同擔，同心同行”-醫學和神學相互的教理</vt:lpstr>
      <vt:lpstr> “ 同享同擔，同心同行”-醫學和神學相互的教理</vt:lpstr>
      <vt:lpstr>2015關懷年: 同享同擔，與主同行-醫病</vt:lpstr>
      <vt:lpstr> 從醫學 界到神學 界治療法 </vt:lpstr>
      <vt:lpstr>2015關懷年: 同享同擔，與主同行-醫病</vt:lpstr>
      <vt:lpstr> “ 同享同擔，同心同行”-醫學和神學相互的教理</vt:lpstr>
      <vt:lpstr>2015關懷年: 同享同擔，與主同行-醫病</vt:lpstr>
      <vt:lpstr>2015關懷年: 同享同擔，與主同行-醫病</vt:lpstr>
      <vt:lpstr> “ 同享同擔，同心同行”-醫學和神學相互的教理</vt:lpstr>
      <vt:lpstr>2015關懷年: 同享同擔，與主同行-醫病</vt:lpstr>
      <vt:lpstr>2015關懷年: 同享同擔，與主同行-醫病</vt:lpstr>
      <vt:lpstr> “ 同享同擔，同心同行”-醫學和神學相互的教理</vt:lpstr>
      <vt:lpstr>2015關懷年: 同享同擔，與主同行-醫病</vt:lpstr>
      <vt:lpstr> “ 同享同擔，同心同行”-醫學和神學相互的教理</vt:lpstr>
      <vt:lpstr>2015關懷年: 同享同擔，與主同行-醫病</vt:lpstr>
      <vt:lpstr>2015關懷年: 同享同擔，與主同行-醫病</vt:lpstr>
      <vt:lpstr>2015關懷年: 同享同擔，與主同行-醫病</vt:lpstr>
      <vt:lpstr> “ 同享同擔，同心同行”-醫學和神學相互的教理</vt:lpstr>
      <vt:lpstr>台福基督教會總會2015主題:同享同擔，與主同行 </vt:lpstr>
      <vt:lpstr>PowerPoint Presentation</vt:lpstr>
      <vt:lpstr>PowerPoint Presentation</vt:lpstr>
      <vt:lpstr>PowerPoint Presentation</vt:lpstr>
      <vt:lpstr> 2015關懷年: 同享同擔，與主同行-醫病</vt:lpstr>
      <vt:lpstr> 2015關懷年: 同享同擔，與主同行-醫病</vt:lpstr>
      <vt:lpstr>2015關懷年: 同享同擔，與主同行-醫病</vt:lpstr>
      <vt:lpstr> “ 同享同擔，同心同行”-醫學和神學相互的教理</vt:lpstr>
      <vt:lpstr>2015關懷年: 同享同擔，與主同行-醫病</vt:lpstr>
      <vt:lpstr>Fanny Crosby 1820-1915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chuang</dc:creator>
  <cp:lastModifiedBy>james chuang MD</cp:lastModifiedBy>
  <cp:revision>590</cp:revision>
  <dcterms:created xsi:type="dcterms:W3CDTF">2014-01-18T02:53:48Z</dcterms:created>
  <dcterms:modified xsi:type="dcterms:W3CDTF">2015-08-23T23:11:47Z</dcterms:modified>
</cp:coreProperties>
</file>